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2">
  <p:sldMasterIdLst>
    <p:sldMasterId id="2147483840" r:id="rId1"/>
    <p:sldMasterId id="2147483915" r:id="rId2"/>
  </p:sldMasterIdLst>
  <p:notesMasterIdLst>
    <p:notesMasterId r:id="rId54"/>
  </p:notesMasterIdLst>
  <p:sldIdLst>
    <p:sldId id="375" r:id="rId3"/>
    <p:sldId id="934" r:id="rId4"/>
    <p:sldId id="935" r:id="rId5"/>
    <p:sldId id="936" r:id="rId6"/>
    <p:sldId id="937" r:id="rId7"/>
    <p:sldId id="909" r:id="rId8"/>
    <p:sldId id="910" r:id="rId9"/>
    <p:sldId id="911" r:id="rId10"/>
    <p:sldId id="912" r:id="rId11"/>
    <p:sldId id="913" r:id="rId12"/>
    <p:sldId id="914" r:id="rId13"/>
    <p:sldId id="915" r:id="rId14"/>
    <p:sldId id="917" r:id="rId15"/>
    <p:sldId id="893" r:id="rId16"/>
    <p:sldId id="842" r:id="rId17"/>
    <p:sldId id="840" r:id="rId18"/>
    <p:sldId id="841" r:id="rId19"/>
    <p:sldId id="843" r:id="rId20"/>
    <p:sldId id="844" r:id="rId21"/>
    <p:sldId id="808" r:id="rId22"/>
    <p:sldId id="845" r:id="rId23"/>
    <p:sldId id="846" r:id="rId24"/>
    <p:sldId id="860" r:id="rId25"/>
    <p:sldId id="861" r:id="rId26"/>
    <p:sldId id="810" r:id="rId27"/>
    <p:sldId id="811" r:id="rId28"/>
    <p:sldId id="812" r:id="rId29"/>
    <p:sldId id="931" r:id="rId30"/>
    <p:sldId id="895" r:id="rId31"/>
    <p:sldId id="929" r:id="rId32"/>
    <p:sldId id="932" r:id="rId33"/>
    <p:sldId id="853" r:id="rId34"/>
    <p:sldId id="847" r:id="rId35"/>
    <p:sldId id="926" r:id="rId36"/>
    <p:sldId id="919" r:id="rId37"/>
    <p:sldId id="927" r:id="rId38"/>
    <p:sldId id="933" r:id="rId39"/>
    <p:sldId id="918" r:id="rId40"/>
    <p:sldId id="848" r:id="rId41"/>
    <p:sldId id="894" r:id="rId42"/>
    <p:sldId id="892" r:id="rId43"/>
    <p:sldId id="897" r:id="rId44"/>
    <p:sldId id="896" r:id="rId45"/>
    <p:sldId id="941" r:id="rId46"/>
    <p:sldId id="942" r:id="rId47"/>
    <p:sldId id="943" r:id="rId48"/>
    <p:sldId id="938" r:id="rId49"/>
    <p:sldId id="939" r:id="rId50"/>
    <p:sldId id="940" r:id="rId51"/>
    <p:sldId id="924" r:id="rId52"/>
    <p:sldId id="925" r:id="rId53"/>
  </p:sldIdLst>
  <p:sldSz cx="12192000" cy="6858000"/>
  <p:notesSz cx="6858000" cy="9144000"/>
  <p:embeddedFontLst>
    <p:embeddedFont>
      <p:font typeface="Rockwell Condensed" panose="02060603050405020104" pitchFamily="18" charset="0"/>
      <p:regular r:id="rId55"/>
      <p:bold r:id="rId56"/>
    </p:embeddedFont>
    <p:embeddedFont>
      <p:font typeface="Verdana" panose="020B0604030504040204" pitchFamily="34" charset="0"/>
      <p:regular r:id="rId57"/>
      <p:bold r:id="rId58"/>
      <p:italic r:id="rId59"/>
      <p:boldItalic r:id="rId60"/>
    </p:embeddedFont>
    <p:embeddedFont>
      <p:font typeface="Rockwell" panose="02060603020205020403" pitchFamily="18" charset="0"/>
      <p:regular r:id="rId61"/>
      <p:bold r:id="rId62"/>
      <p:italic r:id="rId63"/>
      <p:boldItalic r:id="rId64"/>
    </p:embeddedFont>
    <p:embeddedFont>
      <p:font typeface="Cambria" panose="02040503050406030204" pitchFamily="18" charset="0"/>
      <p:regular r:id="rId65"/>
      <p:bold r:id="rId66"/>
      <p:italic r:id="rId67"/>
      <p:boldItalic r:id="rId68"/>
    </p:embeddedFont>
    <p:embeddedFont>
      <p:font typeface="Arial Bold" panose="020B0704020202020204" pitchFamily="34" charset="0"/>
      <p:bold r:id="rId69"/>
    </p:embeddedFont>
    <p:embeddedFont>
      <p:font typeface="Calibri" panose="020F0502020204030204" pitchFamily="34" charset="0"/>
      <p:regular r:id="rId70"/>
      <p:bold r:id="rId71"/>
      <p:italic r:id="rId72"/>
      <p:boldItalic r:id="rId73"/>
    </p:embeddedFont>
    <p:embeddedFont>
      <p:font typeface="MS PGothic" panose="020B0600070205080204" pitchFamily="34" charset="-128"/>
      <p:regular r:id="rId7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76" userDrawn="1">
          <p15:clr>
            <a:srgbClr val="A4A3A4"/>
          </p15:clr>
        </p15:guide>
        <p15:guide id="2" pos="2952" userDrawn="1">
          <p15:clr>
            <a:srgbClr val="A4A3A4"/>
          </p15:clr>
        </p15:guide>
        <p15:guide id="3" orient="horz" pos="984" userDrawn="1">
          <p15:clr>
            <a:srgbClr val="A4A3A4"/>
          </p15:clr>
        </p15:guide>
        <p15:guide id="4" orient="horz" pos="403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93" d="100"/>
          <a:sy n="93" d="100"/>
        </p:scale>
        <p:origin x="302" y="53"/>
      </p:cViewPr>
      <p:guideLst>
        <p:guide pos="576"/>
        <p:guide pos="2952"/>
        <p:guide orient="horz" pos="984"/>
        <p:guide orient="horz" pos="4032"/>
      </p:guideLst>
    </p:cSldViewPr>
  </p:slideViewPr>
  <p:notesTextViewPr>
    <p:cViewPr>
      <p:scale>
        <a:sx n="1" d="1"/>
        <a:sy n="1" d="1"/>
      </p:scale>
      <p:origin x="0" y="0"/>
    </p:cViewPr>
  </p:notesTextViewPr>
  <p:sorterViewPr>
    <p:cViewPr varScale="1">
      <p:scale>
        <a:sx n="1" d="1"/>
        <a:sy n="1" d="1"/>
      </p:scale>
      <p:origin x="0" y="-1268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font" Target="fonts/font20.fntdata"/><Relationship Id="rId5" Type="http://schemas.openxmlformats.org/officeDocument/2006/relationships/slide" Target="slides/slide3.xml"/><Relationship Id="rId61"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3" Type="http://schemas.openxmlformats.org/officeDocument/2006/relationships/oleObject" Target="file:///E:\Seaborgium_MP_INPUT\999MousePhenoLis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Seaborgium_MP_INPUT\999MousePhenoLis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Seaborgium_MP_INPUT\999MousePhenoLis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Seaborgium_MP_INPUT\999MousePhenoLis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E:\Seaborgium_MP_INPUT\999MousePhenoLis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E:\Seaborgium_MP_INPUT\999MousePhenoList.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MP_0000218!$B$1</c:f>
              <c:strCache>
                <c:ptCount val="1"/>
                <c:pt idx="0">
                  <c:v>Importance</c:v>
                </c:pt>
              </c:strCache>
            </c:strRef>
          </c:tx>
          <c:spPr>
            <a:solidFill>
              <a:schemeClr val="accent1"/>
            </a:solidFill>
            <a:ln>
              <a:noFill/>
            </a:ln>
            <a:effectLst/>
          </c:spPr>
          <c:invertIfNegative val="0"/>
          <c:cat>
            <c:strRef>
              <c:f>MP_0000218!$A$2:$A$25</c:f>
              <c:strCache>
                <c:ptCount val="24"/>
                <c:pt idx="0">
                  <c:v>PPI:TXK</c:v>
                </c:pt>
                <c:pt idx="1">
                  <c:v>PPI:LYN</c:v>
                </c:pt>
                <c:pt idx="2">
                  <c:v>protein binding</c:v>
                </c:pt>
                <c:pt idx="3">
                  <c:v>pimozide:YAPC signature</c:v>
                </c:pt>
                <c:pt idx="4">
                  <c:v>isoflupredone:MCF7 signature</c:v>
                </c:pt>
                <c:pt idx="5">
                  <c:v>febuxostat:MCF7 signature</c:v>
                </c:pt>
                <c:pt idx="6">
                  <c:v>ruxolitinib:ASC signature</c:v>
                </c:pt>
                <c:pt idx="7">
                  <c:v>talampicillin:MCF7 signature</c:v>
                </c:pt>
                <c:pt idx="8">
                  <c:v>loperamide:WSUDLCL2 signature</c:v>
                </c:pt>
                <c:pt idx="9">
                  <c:v>PPI:LTA</c:v>
                </c:pt>
                <c:pt idx="10">
                  <c:v>LUNG (HCC827)</c:v>
                </c:pt>
                <c:pt idx="11">
                  <c:v>rebamipide:HELA signature</c:v>
                </c:pt>
                <c:pt idx="12">
                  <c:v>lafutidine:HA1E signature</c:v>
                </c:pt>
                <c:pt idx="13">
                  <c:v>methyldopa:MCF7 signature</c:v>
                </c:pt>
                <c:pt idx="14">
                  <c:v>CENTRAL NERVOUS SYSTEM (8MGBA)</c:v>
                </c:pt>
                <c:pt idx="15">
                  <c:v>proparacaine:VCAP signature</c:v>
                </c:pt>
                <c:pt idx="16">
                  <c:v>hydroxyamfetamine:NEU signature</c:v>
                </c:pt>
                <c:pt idx="17">
                  <c:v>nelarabine:HT29 signature</c:v>
                </c:pt>
                <c:pt idx="18">
                  <c:v>prostate (glandular cells)</c:v>
                </c:pt>
                <c:pt idx="19">
                  <c:v>triflupromazine:PC3 signature</c:v>
                </c:pt>
                <c:pt idx="20">
                  <c:v>cholic acid:FIBRNPC signature</c:v>
                </c:pt>
                <c:pt idx="21">
                  <c:v>SKIN (HS294T)</c:v>
                </c:pt>
                <c:pt idx="22">
                  <c:v>pindolol:MCF7 signature</c:v>
                </c:pt>
                <c:pt idx="23">
                  <c:v>enzalutamide:LOVO signature</c:v>
                </c:pt>
              </c:strCache>
            </c:strRef>
          </c:cat>
          <c:val>
            <c:numRef>
              <c:f>MP_0000218!$B$2:$B$25</c:f>
              <c:numCache>
                <c:formatCode>General</c:formatCode>
                <c:ptCount val="24"/>
                <c:pt idx="0">
                  <c:v>6.0508221580417999E-2</c:v>
                </c:pt>
                <c:pt idx="1">
                  <c:v>4.1830213380531098E-2</c:v>
                </c:pt>
                <c:pt idx="2">
                  <c:v>3.88361487030804E-2</c:v>
                </c:pt>
                <c:pt idx="3">
                  <c:v>2.0577897014801502E-2</c:v>
                </c:pt>
                <c:pt idx="4">
                  <c:v>1.9426084197709598E-2</c:v>
                </c:pt>
                <c:pt idx="5">
                  <c:v>1.84352644403557E-2</c:v>
                </c:pt>
                <c:pt idx="6">
                  <c:v>1.58757064866131E-2</c:v>
                </c:pt>
                <c:pt idx="7">
                  <c:v>1.5735710247265298E-2</c:v>
                </c:pt>
                <c:pt idx="8">
                  <c:v>1.40294790479391E-2</c:v>
                </c:pt>
                <c:pt idx="9">
                  <c:v>1.38785958991673E-2</c:v>
                </c:pt>
                <c:pt idx="10">
                  <c:v>1.2347117904678901E-2</c:v>
                </c:pt>
                <c:pt idx="11">
                  <c:v>1.20447647117486E-2</c:v>
                </c:pt>
                <c:pt idx="12">
                  <c:v>1.16240500296288E-2</c:v>
                </c:pt>
                <c:pt idx="13">
                  <c:v>1.1593505952328E-2</c:v>
                </c:pt>
                <c:pt idx="14">
                  <c:v>1.1482284173104E-2</c:v>
                </c:pt>
                <c:pt idx="15">
                  <c:v>1.1447649690129499E-2</c:v>
                </c:pt>
                <c:pt idx="16">
                  <c:v>1.0902895943883301E-2</c:v>
                </c:pt>
                <c:pt idx="17">
                  <c:v>1.07581496794814E-2</c:v>
                </c:pt>
                <c:pt idx="18">
                  <c:v>1.06619626290341E-2</c:v>
                </c:pt>
                <c:pt idx="19">
                  <c:v>1.0305538508952199E-2</c:v>
                </c:pt>
                <c:pt idx="20">
                  <c:v>1.01578450090214E-2</c:v>
                </c:pt>
                <c:pt idx="21">
                  <c:v>9.9983421532218696E-3</c:v>
                </c:pt>
                <c:pt idx="22">
                  <c:v>9.9357433809291393E-3</c:v>
                </c:pt>
                <c:pt idx="23">
                  <c:v>9.9065389561415005E-3</c:v>
                </c:pt>
              </c:numCache>
            </c:numRef>
          </c:val>
          <c:extLst>
            <c:ext xmlns:c16="http://schemas.microsoft.com/office/drawing/2014/chart" uri="{C3380CC4-5D6E-409C-BE32-E72D297353CC}">
              <c16:uniqueId val="{00000000-540D-4698-8A6C-25CD0B01FC47}"/>
            </c:ext>
          </c:extLst>
        </c:ser>
        <c:dLbls>
          <c:showLegendKey val="0"/>
          <c:showVal val="0"/>
          <c:showCatName val="0"/>
          <c:showSerName val="0"/>
          <c:showPercent val="0"/>
          <c:showBubbleSize val="0"/>
        </c:dLbls>
        <c:gapWidth val="182"/>
        <c:axId val="949307535"/>
        <c:axId val="949307951"/>
      </c:barChart>
      <c:catAx>
        <c:axId val="94930753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9307951"/>
        <c:crosses val="autoZero"/>
        <c:auto val="1"/>
        <c:lblAlgn val="ctr"/>
        <c:lblOffset val="100"/>
        <c:noMultiLvlLbl val="0"/>
      </c:catAx>
      <c:valAx>
        <c:axId val="949307951"/>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930753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MP_0000221!$B$1</c:f>
              <c:strCache>
                <c:ptCount val="1"/>
                <c:pt idx="0">
                  <c:v>Importance</c:v>
                </c:pt>
              </c:strCache>
            </c:strRef>
          </c:tx>
          <c:spPr>
            <a:solidFill>
              <a:schemeClr val="accent1"/>
            </a:solidFill>
            <a:ln>
              <a:noFill/>
            </a:ln>
            <a:effectLst/>
          </c:spPr>
          <c:invertIfNegative val="0"/>
          <c:cat>
            <c:strRef>
              <c:f>MP_0000221!$A$2:$A$25</c:f>
              <c:strCache>
                <c:ptCount val="24"/>
                <c:pt idx="0">
                  <c:v>PPI:LYN</c:v>
                </c:pt>
                <c:pt idx="1">
                  <c:v>sonidegib:CORL23 signature</c:v>
                </c:pt>
                <c:pt idx="2">
                  <c:v>lonidamine:NEU signature</c:v>
                </c:pt>
                <c:pt idx="3">
                  <c:v>nicardipine:HELA signature</c:v>
                </c:pt>
                <c:pt idx="4">
                  <c:v>BREAST (HCC1500)</c:v>
                </c:pt>
                <c:pt idx="5">
                  <c:v>mercurochrome:MCF7 signature</c:v>
                </c:pt>
                <c:pt idx="6">
                  <c:v>niclosamide:NPC signature</c:v>
                </c:pt>
                <c:pt idx="7">
                  <c:v>piroxicam:A549 signature</c:v>
                </c:pt>
                <c:pt idx="8">
                  <c:v>faropenem:YAPC signature</c:v>
                </c:pt>
                <c:pt idx="9">
                  <c:v>LUNG (SALE)</c:v>
                </c:pt>
                <c:pt idx="10">
                  <c:v>kidney development</c:v>
                </c:pt>
                <c:pt idx="11">
                  <c:v>probucol:HCC515 signature</c:v>
                </c:pt>
                <c:pt idx="12">
                  <c:v>epinastine:A375 signature</c:v>
                </c:pt>
                <c:pt idx="13">
                  <c:v>SKIN (SKMEL1)</c:v>
                </c:pt>
                <c:pt idx="14">
                  <c:v>LUNG (T3M10)</c:v>
                </c:pt>
                <c:pt idx="15">
                  <c:v>phenoxybenzamine:HCC515 signature</c:v>
                </c:pt>
                <c:pt idx="16">
                  <c:v>desloratadine:MCF7 signature</c:v>
                </c:pt>
                <c:pt idx="17">
                  <c:v>tadalafil:VCAP signature</c:v>
                </c:pt>
                <c:pt idx="18">
                  <c:v>gliquidone:YAPC signature</c:v>
                </c:pt>
                <c:pt idx="19">
                  <c:v>fluvastatin:NEU signature</c:v>
                </c:pt>
                <c:pt idx="20">
                  <c:v>Liver</c:v>
                </c:pt>
                <c:pt idx="21">
                  <c:v>PPI:TXK</c:v>
                </c:pt>
                <c:pt idx="22">
                  <c:v>sonidegib:VCAP signature</c:v>
                </c:pt>
                <c:pt idx="23">
                  <c:v>carbamazepine:SW948 signature</c:v>
                </c:pt>
              </c:strCache>
            </c:strRef>
          </c:cat>
          <c:val>
            <c:numRef>
              <c:f>MP_0000221!$B$2:$B$25</c:f>
              <c:numCache>
                <c:formatCode>General</c:formatCode>
                <c:ptCount val="24"/>
                <c:pt idx="0">
                  <c:v>9.1795431836808897E-2</c:v>
                </c:pt>
                <c:pt idx="1">
                  <c:v>8.1565181352289906E-2</c:v>
                </c:pt>
                <c:pt idx="2">
                  <c:v>7.8485615377790405E-2</c:v>
                </c:pt>
                <c:pt idx="3">
                  <c:v>7.7435178808027E-2</c:v>
                </c:pt>
                <c:pt idx="4">
                  <c:v>5.7902202500847197E-2</c:v>
                </c:pt>
                <c:pt idx="5">
                  <c:v>5.3680625170573301E-2</c:v>
                </c:pt>
                <c:pt idx="6">
                  <c:v>4.9839492682995201E-2</c:v>
                </c:pt>
                <c:pt idx="7">
                  <c:v>4.9462025882120897E-2</c:v>
                </c:pt>
                <c:pt idx="8">
                  <c:v>4.84188990513739E-2</c:v>
                </c:pt>
                <c:pt idx="9">
                  <c:v>4.7743560385581398E-2</c:v>
                </c:pt>
                <c:pt idx="10">
                  <c:v>4.4649577981355097E-2</c:v>
                </c:pt>
                <c:pt idx="11">
                  <c:v>4.1414612369988398E-2</c:v>
                </c:pt>
                <c:pt idx="12">
                  <c:v>3.9381625047438001E-2</c:v>
                </c:pt>
                <c:pt idx="13">
                  <c:v>3.6561148711408399E-2</c:v>
                </c:pt>
                <c:pt idx="14">
                  <c:v>3.6403109446563199E-2</c:v>
                </c:pt>
                <c:pt idx="15">
                  <c:v>3.4864815480224201E-2</c:v>
                </c:pt>
                <c:pt idx="16">
                  <c:v>3.1669985750679003E-2</c:v>
                </c:pt>
                <c:pt idx="17">
                  <c:v>2.5667539411151699E-2</c:v>
                </c:pt>
                <c:pt idx="18">
                  <c:v>1.9874300509584199E-2</c:v>
                </c:pt>
                <c:pt idx="19">
                  <c:v>1.6796020507689399E-2</c:v>
                </c:pt>
                <c:pt idx="20">
                  <c:v>1.45151788862683E-2</c:v>
                </c:pt>
                <c:pt idx="21">
                  <c:v>5.8354526443870902E-3</c:v>
                </c:pt>
                <c:pt idx="22">
                  <c:v>5.2844472246420101E-3</c:v>
                </c:pt>
                <c:pt idx="23">
                  <c:v>4.1139008135962904E-3</c:v>
                </c:pt>
              </c:numCache>
            </c:numRef>
          </c:val>
          <c:extLst>
            <c:ext xmlns:c16="http://schemas.microsoft.com/office/drawing/2014/chart" uri="{C3380CC4-5D6E-409C-BE32-E72D297353CC}">
              <c16:uniqueId val="{00000000-5FB4-44D9-A04A-F921294E6F65}"/>
            </c:ext>
          </c:extLst>
        </c:ser>
        <c:dLbls>
          <c:showLegendKey val="0"/>
          <c:showVal val="0"/>
          <c:showCatName val="0"/>
          <c:showSerName val="0"/>
          <c:showPercent val="0"/>
          <c:showBubbleSize val="0"/>
        </c:dLbls>
        <c:gapWidth val="182"/>
        <c:axId val="813432655"/>
        <c:axId val="748543103"/>
      </c:barChart>
      <c:catAx>
        <c:axId val="813432655"/>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8543103"/>
        <c:crosses val="autoZero"/>
        <c:auto val="1"/>
        <c:lblAlgn val="ctr"/>
        <c:lblOffset val="100"/>
        <c:noMultiLvlLbl val="0"/>
      </c:catAx>
      <c:valAx>
        <c:axId val="748543103"/>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34326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MP_0000274!$B$1</c:f>
              <c:strCache>
                <c:ptCount val="1"/>
                <c:pt idx="0">
                  <c:v>Importance</c:v>
                </c:pt>
              </c:strCache>
            </c:strRef>
          </c:tx>
          <c:spPr>
            <a:solidFill>
              <a:schemeClr val="accent1"/>
            </a:solidFill>
            <a:ln>
              <a:noFill/>
            </a:ln>
            <a:effectLst/>
          </c:spPr>
          <c:invertIfNegative val="0"/>
          <c:cat>
            <c:strRef>
              <c:f>MP_0000274!$A$2:$A$25</c:f>
              <c:strCache>
                <c:ptCount val="24"/>
                <c:pt idx="0">
                  <c:v>azithromycin:YAPC signature</c:v>
                </c:pt>
                <c:pt idx="1">
                  <c:v>trovafloxacin:MCF7 signature</c:v>
                </c:pt>
                <c:pt idx="2">
                  <c:v>clomifene:YAPC signature</c:v>
                </c:pt>
                <c:pt idx="3">
                  <c:v>cinnarizine:PC3 signature</c:v>
                </c:pt>
                <c:pt idx="4">
                  <c:v>menadione:COV644 signature</c:v>
                </c:pt>
                <c:pt idx="5">
                  <c:v>HAEMATOPOIETIC AND LYMPHOID TISSUE (KMS20)</c:v>
                </c:pt>
                <c:pt idx="6">
                  <c:v>imiquimod:NCIH2073 signature</c:v>
                </c:pt>
                <c:pt idx="7">
                  <c:v>alcuronium:MCF7 signature</c:v>
                </c:pt>
                <c:pt idx="8">
                  <c:v>protein domain specific binding</c:v>
                </c:pt>
                <c:pt idx="9">
                  <c:v>vidarabine:VCAP signature</c:v>
                </c:pt>
                <c:pt idx="10">
                  <c:v>mepacrine:T3M10 signature</c:v>
                </c:pt>
                <c:pt idx="11">
                  <c:v>carbamazepine:NCIH508 signature</c:v>
                </c:pt>
                <c:pt idx="12">
                  <c:v>LUNG (T3M10)</c:v>
                </c:pt>
                <c:pt idx="13">
                  <c:v>aciclovir:YAPC signature</c:v>
                </c:pt>
                <c:pt idx="14">
                  <c:v>URINARY TRACT (KU1919)</c:v>
                </c:pt>
                <c:pt idx="15">
                  <c:v>kinetin:PC3 signature</c:v>
                </c:pt>
                <c:pt idx="16">
                  <c:v>verapamil:A375 signature</c:v>
                </c:pt>
                <c:pt idx="17">
                  <c:v>thioridazine:T3M10 signature</c:v>
                </c:pt>
                <c:pt idx="18">
                  <c:v>LUNG (CHAGOK1)</c:v>
                </c:pt>
                <c:pt idx="19">
                  <c:v>polydatin:A549 signature</c:v>
                </c:pt>
                <c:pt idx="20">
                  <c:v>STOMACH (IM95)</c:v>
                </c:pt>
                <c:pt idx="21">
                  <c:v>CENTRAL NERVOUS SYSTEM (8MGBA)</c:v>
                </c:pt>
                <c:pt idx="22">
                  <c:v>PPI:CREBBP</c:v>
                </c:pt>
                <c:pt idx="23">
                  <c:v>amiodarone:HCT116 signature</c:v>
                </c:pt>
              </c:strCache>
            </c:strRef>
          </c:cat>
          <c:val>
            <c:numRef>
              <c:f>MP_0000274!$B$2:$B$25</c:f>
              <c:numCache>
                <c:formatCode>General</c:formatCode>
                <c:ptCount val="24"/>
                <c:pt idx="0">
                  <c:v>4.0147830647231902E-2</c:v>
                </c:pt>
                <c:pt idx="1">
                  <c:v>3.7179781879488297E-2</c:v>
                </c:pt>
                <c:pt idx="2">
                  <c:v>3.3536850714706301E-2</c:v>
                </c:pt>
                <c:pt idx="3">
                  <c:v>2.9947497615734599E-2</c:v>
                </c:pt>
                <c:pt idx="4">
                  <c:v>2.2961722762751501E-2</c:v>
                </c:pt>
                <c:pt idx="5">
                  <c:v>2.2253888597538501E-2</c:v>
                </c:pt>
                <c:pt idx="6">
                  <c:v>2.1528823927593099E-2</c:v>
                </c:pt>
                <c:pt idx="7">
                  <c:v>2.0641893129248801E-2</c:v>
                </c:pt>
                <c:pt idx="8">
                  <c:v>2.00710477651641E-2</c:v>
                </c:pt>
                <c:pt idx="9">
                  <c:v>1.9997069787911399E-2</c:v>
                </c:pt>
                <c:pt idx="10">
                  <c:v>1.7545282157581901E-2</c:v>
                </c:pt>
                <c:pt idx="11">
                  <c:v>1.7011790515435402E-2</c:v>
                </c:pt>
                <c:pt idx="12">
                  <c:v>1.6327865247665101E-2</c:v>
                </c:pt>
                <c:pt idx="13">
                  <c:v>1.5882626489976601E-2</c:v>
                </c:pt>
                <c:pt idx="14">
                  <c:v>1.57222696028682E-2</c:v>
                </c:pt>
                <c:pt idx="15">
                  <c:v>1.5551725337049301E-2</c:v>
                </c:pt>
                <c:pt idx="16">
                  <c:v>1.55415379583388E-2</c:v>
                </c:pt>
                <c:pt idx="17">
                  <c:v>1.5055436492712E-2</c:v>
                </c:pt>
                <c:pt idx="18">
                  <c:v>1.49686551185121E-2</c:v>
                </c:pt>
                <c:pt idx="19">
                  <c:v>1.4361940119758099E-2</c:v>
                </c:pt>
                <c:pt idx="20">
                  <c:v>1.39155820081126E-2</c:v>
                </c:pt>
                <c:pt idx="21">
                  <c:v>1.37806306827264E-2</c:v>
                </c:pt>
                <c:pt idx="22">
                  <c:v>1.29402851322135E-2</c:v>
                </c:pt>
                <c:pt idx="23">
                  <c:v>1.28344621637326E-2</c:v>
                </c:pt>
              </c:numCache>
            </c:numRef>
          </c:val>
          <c:extLst>
            <c:ext xmlns:c16="http://schemas.microsoft.com/office/drawing/2014/chart" uri="{C3380CC4-5D6E-409C-BE32-E72D297353CC}">
              <c16:uniqueId val="{00000000-7E13-4703-B099-25445304F1F7}"/>
            </c:ext>
          </c:extLst>
        </c:ser>
        <c:dLbls>
          <c:showLegendKey val="0"/>
          <c:showVal val="0"/>
          <c:showCatName val="0"/>
          <c:showSerName val="0"/>
          <c:showPercent val="0"/>
          <c:showBubbleSize val="0"/>
        </c:dLbls>
        <c:gapWidth val="182"/>
        <c:axId val="862554671"/>
        <c:axId val="854751615"/>
      </c:barChart>
      <c:catAx>
        <c:axId val="86255467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54751615"/>
        <c:crosses val="autoZero"/>
        <c:auto val="1"/>
        <c:lblAlgn val="ctr"/>
        <c:lblOffset val="100"/>
        <c:noMultiLvlLbl val="0"/>
      </c:catAx>
      <c:valAx>
        <c:axId val="854751615"/>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25546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MP_0002127!$B$1</c:f>
              <c:strCache>
                <c:ptCount val="1"/>
                <c:pt idx="0">
                  <c:v>Importance</c:v>
                </c:pt>
              </c:strCache>
            </c:strRef>
          </c:tx>
          <c:spPr>
            <a:solidFill>
              <a:schemeClr val="accent1"/>
            </a:solidFill>
            <a:ln>
              <a:noFill/>
            </a:ln>
            <a:effectLst/>
          </c:spPr>
          <c:invertIfNegative val="0"/>
          <c:cat>
            <c:strRef>
              <c:f>MP_0002127!$A$2:$A$19</c:f>
              <c:strCache>
                <c:ptCount val="18"/>
                <c:pt idx="0">
                  <c:v>LUNG (CORL105)</c:v>
                </c:pt>
                <c:pt idx="1">
                  <c:v>PPI:NR1D2</c:v>
                </c:pt>
                <c:pt idx="2">
                  <c:v>afatinib:HA1E signature</c:v>
                </c:pt>
                <c:pt idx="3">
                  <c:v>LUNG (DMS79)</c:v>
                </c:pt>
                <c:pt idx="4">
                  <c:v>thiocolchicoside:VCAP signature</c:v>
                </c:pt>
                <c:pt idx="5">
                  <c:v>clofarabine:HA1E signature</c:v>
                </c:pt>
                <c:pt idx="6">
                  <c:v>homochlorcyclizine:MCF7 signature</c:v>
                </c:pt>
                <c:pt idx="7">
                  <c:v>lansoprazole:FIBRNPC signature</c:v>
                </c:pt>
                <c:pt idx="8">
                  <c:v>raltegravir:NEU signature</c:v>
                </c:pt>
                <c:pt idx="9">
                  <c:v>lidoflazine:NEU signature</c:v>
                </c:pt>
                <c:pt idx="10">
                  <c:v>Uterus</c:v>
                </c:pt>
                <c:pt idx="11">
                  <c:v>OESOPHAGUS (COLO680N)</c:v>
                </c:pt>
                <c:pt idx="12">
                  <c:v>URINARY TRACT (5637)</c:v>
                </c:pt>
                <c:pt idx="13">
                  <c:v>loperamide:LOVO signature</c:v>
                </c:pt>
                <c:pt idx="14">
                  <c:v>1017:ASC</c:v>
                </c:pt>
                <c:pt idx="15">
                  <c:v>LARGE INTESTINE (NCIH508)</c:v>
                </c:pt>
                <c:pt idx="16">
                  <c:v>STOMACH (NUGC4)</c:v>
                </c:pt>
                <c:pt idx="17">
                  <c:v>Immune System</c:v>
                </c:pt>
              </c:strCache>
            </c:strRef>
          </c:cat>
          <c:val>
            <c:numRef>
              <c:f>MP_0002127!$B$2:$B$19</c:f>
              <c:numCache>
                <c:formatCode>General</c:formatCode>
                <c:ptCount val="18"/>
                <c:pt idx="0">
                  <c:v>0.243079752250457</c:v>
                </c:pt>
                <c:pt idx="1">
                  <c:v>9.9786994115321506E-2</c:v>
                </c:pt>
                <c:pt idx="2">
                  <c:v>8.2202371295166707E-2</c:v>
                </c:pt>
                <c:pt idx="3">
                  <c:v>7.7759862715924999E-2</c:v>
                </c:pt>
                <c:pt idx="4">
                  <c:v>6.7503700934218897E-2</c:v>
                </c:pt>
                <c:pt idx="5">
                  <c:v>6.6857421125243205E-2</c:v>
                </c:pt>
                <c:pt idx="6">
                  <c:v>6.3286714948229697E-2</c:v>
                </c:pt>
                <c:pt idx="7">
                  <c:v>5.3250754900044203E-2</c:v>
                </c:pt>
                <c:pt idx="8">
                  <c:v>3.4192704160743298E-2</c:v>
                </c:pt>
                <c:pt idx="9">
                  <c:v>3.4135566313160601E-2</c:v>
                </c:pt>
                <c:pt idx="10">
                  <c:v>3.1471452775084001E-2</c:v>
                </c:pt>
                <c:pt idx="11">
                  <c:v>3.0646187430664801E-2</c:v>
                </c:pt>
                <c:pt idx="12">
                  <c:v>3.04141160869731E-2</c:v>
                </c:pt>
                <c:pt idx="13">
                  <c:v>2.9077434262937098E-2</c:v>
                </c:pt>
                <c:pt idx="14">
                  <c:v>2.42758085814818E-2</c:v>
                </c:pt>
                <c:pt idx="15">
                  <c:v>2.1436065742561902E-2</c:v>
                </c:pt>
                <c:pt idx="16">
                  <c:v>7.0507940198235404E-3</c:v>
                </c:pt>
                <c:pt idx="17">
                  <c:v>3.5722983419640298E-3</c:v>
                </c:pt>
              </c:numCache>
            </c:numRef>
          </c:val>
          <c:extLst>
            <c:ext xmlns:c16="http://schemas.microsoft.com/office/drawing/2014/chart" uri="{C3380CC4-5D6E-409C-BE32-E72D297353CC}">
              <c16:uniqueId val="{00000000-A4B1-400B-9D50-3E1BFFF47325}"/>
            </c:ext>
          </c:extLst>
        </c:ser>
        <c:dLbls>
          <c:showLegendKey val="0"/>
          <c:showVal val="0"/>
          <c:showCatName val="0"/>
          <c:showSerName val="0"/>
          <c:showPercent val="0"/>
          <c:showBubbleSize val="0"/>
        </c:dLbls>
        <c:gapWidth val="182"/>
        <c:axId val="868774671"/>
        <c:axId val="868780911"/>
      </c:barChart>
      <c:catAx>
        <c:axId val="868774671"/>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8780911"/>
        <c:crosses val="autoZero"/>
        <c:auto val="1"/>
        <c:lblAlgn val="ctr"/>
        <c:lblOffset val="100"/>
        <c:noMultiLvlLbl val="0"/>
      </c:catAx>
      <c:valAx>
        <c:axId val="868780911"/>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877467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MP_0001776!$B$1</c:f>
              <c:strCache>
                <c:ptCount val="1"/>
                <c:pt idx="0">
                  <c:v>Importance</c:v>
                </c:pt>
              </c:strCache>
            </c:strRef>
          </c:tx>
          <c:spPr>
            <a:solidFill>
              <a:schemeClr val="accent1"/>
            </a:solidFill>
            <a:ln>
              <a:noFill/>
            </a:ln>
            <a:effectLst/>
          </c:spPr>
          <c:invertIfNegative val="0"/>
          <c:cat>
            <c:strRef>
              <c:f>MP_0001776!$A$2:$A$21</c:f>
              <c:strCache>
                <c:ptCount val="20"/>
                <c:pt idx="0">
                  <c:v>PPI:NFKB1</c:v>
                </c:pt>
                <c:pt idx="1">
                  <c:v>lenalidomide:YAPC signature</c:v>
                </c:pt>
                <c:pt idx="2">
                  <c:v>tretinoin:NPC signature</c:v>
                </c:pt>
                <c:pt idx="3">
                  <c:v>azathioprine:PC3 signature</c:v>
                </c:pt>
                <c:pt idx="4">
                  <c:v>tamsulosin:HA1E signature</c:v>
                </c:pt>
                <c:pt idx="5">
                  <c:v>URINARY TRACT (5637)</c:v>
                </c:pt>
                <c:pt idx="6">
                  <c:v>hydroflumethiazide:HT29 signature</c:v>
                </c:pt>
                <c:pt idx="7">
                  <c:v>fluspirilene:SKLU1 signature</c:v>
                </c:pt>
                <c:pt idx="8">
                  <c:v>guanethidine:HELA signature</c:v>
                </c:pt>
                <c:pt idx="9">
                  <c:v>terbinafine:HT29 signature</c:v>
                </c:pt>
                <c:pt idx="10">
                  <c:v>STOMACH (GCIY)</c:v>
                </c:pt>
                <c:pt idx="11">
                  <c:v>valproic acid:NCIH508 signature</c:v>
                </c:pt>
                <c:pt idx="12">
                  <c:v>KIDNEY (SLR26)</c:v>
                </c:pt>
                <c:pt idx="13">
                  <c:v>spiperone:PHH signature</c:v>
                </c:pt>
                <c:pt idx="14">
                  <c:v>levonorgestrel:NEU signature</c:v>
                </c:pt>
                <c:pt idx="15">
                  <c:v>ingenol mebutate:YAPC signature</c:v>
                </c:pt>
                <c:pt idx="16">
                  <c:v>inosine:HA1E signature</c:v>
                </c:pt>
                <c:pt idx="17">
                  <c:v>spironolactone:MCF7 signature</c:v>
                </c:pt>
                <c:pt idx="18">
                  <c:v>rosiglitazone:RKO signature</c:v>
                </c:pt>
                <c:pt idx="19">
                  <c:v>estramustine:A375 signature</c:v>
                </c:pt>
              </c:strCache>
            </c:strRef>
          </c:cat>
          <c:val>
            <c:numRef>
              <c:f>MP_0001776!$B$2:$B$21</c:f>
              <c:numCache>
                <c:formatCode>General</c:formatCode>
                <c:ptCount val="20"/>
                <c:pt idx="0">
                  <c:v>0.17743868228298801</c:v>
                </c:pt>
                <c:pt idx="1">
                  <c:v>8.5393452155803795E-2</c:v>
                </c:pt>
                <c:pt idx="2">
                  <c:v>7.4171516248353095E-2</c:v>
                </c:pt>
                <c:pt idx="3">
                  <c:v>7.0939893160136006E-2</c:v>
                </c:pt>
                <c:pt idx="4">
                  <c:v>6.9068888904429498E-2</c:v>
                </c:pt>
                <c:pt idx="5">
                  <c:v>6.1835566003734098E-2</c:v>
                </c:pt>
                <c:pt idx="6">
                  <c:v>5.5501143071135503E-2</c:v>
                </c:pt>
                <c:pt idx="7">
                  <c:v>5.4424753300420799E-2</c:v>
                </c:pt>
                <c:pt idx="8">
                  <c:v>4.7975411855067401E-2</c:v>
                </c:pt>
                <c:pt idx="9">
                  <c:v>4.7374645679847102E-2</c:v>
                </c:pt>
                <c:pt idx="10">
                  <c:v>3.9864741319450198E-2</c:v>
                </c:pt>
                <c:pt idx="11">
                  <c:v>3.96888464712798E-2</c:v>
                </c:pt>
                <c:pt idx="12">
                  <c:v>3.5382960218278102E-2</c:v>
                </c:pt>
                <c:pt idx="13">
                  <c:v>3.3678403772860702E-2</c:v>
                </c:pt>
                <c:pt idx="14">
                  <c:v>3.18343910539578E-2</c:v>
                </c:pt>
                <c:pt idx="15">
                  <c:v>2.2387353172685399E-2</c:v>
                </c:pt>
                <c:pt idx="16">
                  <c:v>2.0303729220248399E-2</c:v>
                </c:pt>
                <c:pt idx="17">
                  <c:v>1.8971287916310201E-2</c:v>
                </c:pt>
                <c:pt idx="18">
                  <c:v>8.4275348191847205E-3</c:v>
                </c:pt>
                <c:pt idx="19">
                  <c:v>5.3367993738290603E-3</c:v>
                </c:pt>
              </c:numCache>
            </c:numRef>
          </c:val>
          <c:extLst>
            <c:ext xmlns:c16="http://schemas.microsoft.com/office/drawing/2014/chart" uri="{C3380CC4-5D6E-409C-BE32-E72D297353CC}">
              <c16:uniqueId val="{00000000-EBDF-4449-82D1-D0A0066B0269}"/>
            </c:ext>
          </c:extLst>
        </c:ser>
        <c:dLbls>
          <c:showLegendKey val="0"/>
          <c:showVal val="0"/>
          <c:showCatName val="0"/>
          <c:showSerName val="0"/>
          <c:showPercent val="0"/>
          <c:showBubbleSize val="0"/>
        </c:dLbls>
        <c:gapWidth val="182"/>
        <c:axId val="826845183"/>
        <c:axId val="826846015"/>
      </c:barChart>
      <c:catAx>
        <c:axId val="826845183"/>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6846015"/>
        <c:crosses val="autoZero"/>
        <c:auto val="1"/>
        <c:lblAlgn val="ctr"/>
        <c:lblOffset val="100"/>
        <c:noMultiLvlLbl val="0"/>
      </c:catAx>
      <c:valAx>
        <c:axId val="826846015"/>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2684518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MP_0002668!$B$1</c:f>
              <c:strCache>
                <c:ptCount val="1"/>
                <c:pt idx="0">
                  <c:v>Importance</c:v>
                </c:pt>
              </c:strCache>
            </c:strRef>
          </c:tx>
          <c:spPr>
            <a:solidFill>
              <a:schemeClr val="accent1"/>
            </a:solidFill>
            <a:ln>
              <a:noFill/>
            </a:ln>
            <a:effectLst/>
          </c:spPr>
          <c:invertIfNegative val="0"/>
          <c:cat>
            <c:strRef>
              <c:f>MP_0002668!$A$2:$A$25</c:f>
              <c:strCache>
                <c:ptCount val="24"/>
                <c:pt idx="0">
                  <c:v>danazol:PHH signature</c:v>
                </c:pt>
                <c:pt idx="1">
                  <c:v>BREAST (HCC1428)</c:v>
                </c:pt>
                <c:pt idx="2">
                  <c:v>mexiletine:PHH signature</c:v>
                </c:pt>
                <c:pt idx="3">
                  <c:v>CENTRAL NERVOUS SYSTEM (LN443)</c:v>
                </c:pt>
                <c:pt idx="4">
                  <c:v>transcription factor TFIID complex</c:v>
                </c:pt>
                <c:pt idx="5">
                  <c:v>Small GTPase superfamily</c:v>
                </c:pt>
                <c:pt idx="6">
                  <c:v>cromoglicic acid:PC3 signature</c:v>
                </c:pt>
                <c:pt idx="7">
                  <c:v>PLEURA (MSTO211H)</c:v>
                </c:pt>
                <c:pt idx="8">
                  <c:v>benidipine:HT29 signature</c:v>
                </c:pt>
                <c:pt idx="9">
                  <c:v>piroxicam:HT29 signature</c:v>
                </c:pt>
                <c:pt idx="10">
                  <c:v>probenecid:A375 signature</c:v>
                </c:pt>
                <c:pt idx="11">
                  <c:v>piketoprofen:HA1E signature</c:v>
                </c:pt>
                <c:pt idx="12">
                  <c:v>SOFT TISSUE (TE617T)</c:v>
                </c:pt>
                <c:pt idx="13">
                  <c:v>methylthioninium chloride:AGS signature</c:v>
                </c:pt>
                <c:pt idx="14">
                  <c:v>temsirolimus:CORL23 signature</c:v>
                </c:pt>
                <c:pt idx="15">
                  <c:v>dioxybenzone:ASC signature</c:v>
                </c:pt>
                <c:pt idx="16">
                  <c:v>zileuton:HA1E signature</c:v>
                </c:pt>
                <c:pt idx="17">
                  <c:v>vinblastine:PHH signature</c:v>
                </c:pt>
                <c:pt idx="18">
                  <c:v>alfuzosin:MCF7 signature</c:v>
                </c:pt>
                <c:pt idx="19">
                  <c:v>His, Lys, Phe, Tyr, Pro &amp; Trp catabolism</c:v>
                </c:pt>
                <c:pt idx="20">
                  <c:v>fluvoxamine:HT29 signature</c:v>
                </c:pt>
                <c:pt idx="21">
                  <c:v>ingenol:SNUC4 signature</c:v>
                </c:pt>
                <c:pt idx="22">
                  <c:v>tigecycline:A375 signature</c:v>
                </c:pt>
                <c:pt idx="23">
                  <c:v>lonidamine:HELA signature</c:v>
                </c:pt>
              </c:strCache>
            </c:strRef>
          </c:cat>
          <c:val>
            <c:numRef>
              <c:f>MP_0002668!$B$2:$B$25</c:f>
              <c:numCache>
                <c:formatCode>General</c:formatCode>
                <c:ptCount val="24"/>
                <c:pt idx="0">
                  <c:v>0.132372569182862</c:v>
                </c:pt>
                <c:pt idx="1">
                  <c:v>8.1677854994625002E-2</c:v>
                </c:pt>
                <c:pt idx="2">
                  <c:v>6.0916616060015097E-2</c:v>
                </c:pt>
                <c:pt idx="3">
                  <c:v>5.6560830411111401E-2</c:v>
                </c:pt>
                <c:pt idx="4">
                  <c:v>4.6560528091327803E-2</c:v>
                </c:pt>
                <c:pt idx="5">
                  <c:v>4.0594224295323798E-2</c:v>
                </c:pt>
                <c:pt idx="6">
                  <c:v>3.6079162513900503E-2</c:v>
                </c:pt>
                <c:pt idx="7">
                  <c:v>3.54423139799439E-2</c:v>
                </c:pt>
                <c:pt idx="8">
                  <c:v>3.0690153244968599E-2</c:v>
                </c:pt>
                <c:pt idx="9">
                  <c:v>3.0232757992405799E-2</c:v>
                </c:pt>
                <c:pt idx="10">
                  <c:v>2.3598676676454801E-2</c:v>
                </c:pt>
                <c:pt idx="11">
                  <c:v>2.3490937217731898E-2</c:v>
                </c:pt>
                <c:pt idx="12">
                  <c:v>2.2052169195996198E-2</c:v>
                </c:pt>
                <c:pt idx="13">
                  <c:v>1.9270596789644101E-2</c:v>
                </c:pt>
                <c:pt idx="14">
                  <c:v>1.9049136871897701E-2</c:v>
                </c:pt>
                <c:pt idx="15">
                  <c:v>1.6892020459968699E-2</c:v>
                </c:pt>
                <c:pt idx="16">
                  <c:v>1.63290617157184E-2</c:v>
                </c:pt>
                <c:pt idx="17">
                  <c:v>1.63275490113622E-2</c:v>
                </c:pt>
                <c:pt idx="18">
                  <c:v>1.5912369846524499E-2</c:v>
                </c:pt>
                <c:pt idx="19">
                  <c:v>1.5186039031805499E-2</c:v>
                </c:pt>
                <c:pt idx="20">
                  <c:v>1.46732322550566E-2</c:v>
                </c:pt>
                <c:pt idx="21">
                  <c:v>1.45546478697186E-2</c:v>
                </c:pt>
                <c:pt idx="22">
                  <c:v>1.3407331432671501E-2</c:v>
                </c:pt>
                <c:pt idx="23">
                  <c:v>1.2483185432912099E-2</c:v>
                </c:pt>
              </c:numCache>
            </c:numRef>
          </c:val>
          <c:extLst>
            <c:ext xmlns:c16="http://schemas.microsoft.com/office/drawing/2014/chart" uri="{C3380CC4-5D6E-409C-BE32-E72D297353CC}">
              <c16:uniqueId val="{00000000-9258-4926-B5D9-E1B284AC83EE}"/>
            </c:ext>
          </c:extLst>
        </c:ser>
        <c:dLbls>
          <c:showLegendKey val="0"/>
          <c:showVal val="0"/>
          <c:showCatName val="0"/>
          <c:showSerName val="0"/>
          <c:showPercent val="0"/>
          <c:showBubbleSize val="0"/>
        </c:dLbls>
        <c:gapWidth val="182"/>
        <c:axId val="868777167"/>
        <c:axId val="868777583"/>
      </c:barChart>
      <c:catAx>
        <c:axId val="868777167"/>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8777583"/>
        <c:crosses val="autoZero"/>
        <c:auto val="1"/>
        <c:lblAlgn val="ctr"/>
        <c:lblOffset val="100"/>
        <c:noMultiLvlLbl val="0"/>
      </c:catAx>
      <c:valAx>
        <c:axId val="868777583"/>
        <c:scaling>
          <c:orientation val="minMax"/>
        </c:scaling>
        <c:delete val="0"/>
        <c:axPos val="t"/>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877716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57CEF4-C8EB-41C5-9063-3AC3BF9DA937}" type="datetimeFigureOut">
              <a:rPr lang="en-US" smtClean="0"/>
              <a:t>1/23/2019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AB255-AEC7-4985-B3E8-3AEE510C4AD5}" type="slidenum">
              <a:rPr lang="en-US" smtClean="0"/>
              <a:t>‹#›</a:t>
            </a:fld>
            <a:endParaRPr lang="en-US"/>
          </a:p>
        </p:txBody>
      </p:sp>
    </p:spTree>
    <p:extLst>
      <p:ext uri="{BB962C8B-B14F-4D97-AF65-F5344CB8AC3E}">
        <p14:creationId xmlns:p14="http://schemas.microsoft.com/office/powerpoint/2010/main" val="2851704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FAB255-AEC7-4985-B3E8-3AEE510C4AD5}" type="slidenum">
              <a:rPr lang="en-US" smtClean="0"/>
              <a:t>1</a:t>
            </a:fld>
            <a:endParaRPr lang="en-US"/>
          </a:p>
        </p:txBody>
      </p:sp>
    </p:spTree>
    <p:extLst>
      <p:ext uri="{BB962C8B-B14F-4D97-AF65-F5344CB8AC3E}">
        <p14:creationId xmlns:p14="http://schemas.microsoft.com/office/powerpoint/2010/main" val="90484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918C911-BB0B-5C48-9A39-E66C3A7B5A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7266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FAB255-AEC7-4985-B3E8-3AEE510C4A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446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803B7D-1CD3-449D-863D-E99CC60CA6A2}" type="slidenum">
              <a:rPr kumimoji="0" lang="en-GB"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smtClean="0">
              <a:ln>
                <a:noFill/>
              </a:ln>
              <a:solidFill>
                <a:srgbClr val="000000"/>
              </a:solidFill>
              <a:effectLst/>
              <a:uLnTx/>
              <a:uFillTx/>
              <a:latin typeface="Calibri" panose="020F0502020204030204"/>
              <a:ea typeface="+mn-ea"/>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latin typeface="Arial" charset="0"/>
            </a:endParaRPr>
          </a:p>
        </p:txBody>
      </p:sp>
    </p:spTree>
    <p:extLst>
      <p:ext uri="{BB962C8B-B14F-4D97-AF65-F5344CB8AC3E}">
        <p14:creationId xmlns:p14="http://schemas.microsoft.com/office/powerpoint/2010/main" val="4265956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9458" name="Rectangle 3"/>
          <p:cNvSpPr>
            <a:spLocks noGrp="1" noChangeArrowheads="1"/>
          </p:cNvSpPr>
          <p:nvPr>
            <p:ph type="body" idx="1"/>
          </p:nvPr>
        </p:nvSpPr>
        <p:spPr bwMode="auto">
          <a:noFill/>
        </p:spPr>
        <p:txBody>
          <a:bodyPr wrap="square" numCol="1" anchor="t" anchorCtr="0" compatLnSpc="1">
            <a:prstTxWarp prst="textNoShape">
              <a:avLst/>
            </a:prstTxWarp>
          </a:bodyPr>
          <a:lstStyle/>
          <a:p>
            <a:endParaRPr lang="en-US" smtClean="0"/>
          </a:p>
        </p:txBody>
      </p:sp>
    </p:spTree>
    <p:extLst>
      <p:ext uri="{BB962C8B-B14F-4D97-AF65-F5344CB8AC3E}">
        <p14:creationId xmlns:p14="http://schemas.microsoft.com/office/powerpoint/2010/main" val="3629518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FAB255-AEC7-4985-B3E8-3AEE510C4A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198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803B7D-1CD3-449D-863D-E99CC60CA6A2}" type="slidenum">
              <a:rPr kumimoji="0" lang="en-GB"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smtClean="0">
              <a:ln>
                <a:noFill/>
              </a:ln>
              <a:solidFill>
                <a:srgbClr val="000000"/>
              </a:solidFill>
              <a:effectLst/>
              <a:uLnTx/>
              <a:uFillTx/>
              <a:latin typeface="Calibri" panose="020F0502020204030204"/>
              <a:ea typeface="+mn-ea"/>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latin typeface="Arial" charset="0"/>
            </a:endParaRPr>
          </a:p>
        </p:txBody>
      </p:sp>
    </p:spTree>
    <p:extLst>
      <p:ext uri="{BB962C8B-B14F-4D97-AF65-F5344CB8AC3E}">
        <p14:creationId xmlns:p14="http://schemas.microsoft.com/office/powerpoint/2010/main" val="816871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803B7D-1CD3-449D-863D-E99CC60CA6A2}" type="slidenum">
              <a:rPr kumimoji="0" lang="en-GB"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smtClean="0">
              <a:ln>
                <a:noFill/>
              </a:ln>
              <a:solidFill>
                <a:srgbClr val="000000"/>
              </a:solidFill>
              <a:effectLst/>
              <a:uLnTx/>
              <a:uFillTx/>
              <a:latin typeface="Calibri" panose="020F0502020204030204"/>
              <a:ea typeface="+mn-ea"/>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latin typeface="Arial" charset="0"/>
            </a:endParaRPr>
          </a:p>
        </p:txBody>
      </p:sp>
    </p:spTree>
    <p:extLst>
      <p:ext uri="{BB962C8B-B14F-4D97-AF65-F5344CB8AC3E}">
        <p14:creationId xmlns:p14="http://schemas.microsoft.com/office/powerpoint/2010/main" val="1160733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19803B7D-1CD3-449D-863D-E99CC60CA6A2}" type="slidenum">
              <a:rPr lang="en-GB" smtClean="0">
                <a:solidFill>
                  <a:srgbClr val="000000"/>
                </a:solidFill>
              </a:rPr>
              <a:pPr/>
              <a:t>50</a:t>
            </a:fld>
            <a:endParaRPr lang="en-GB" smtClean="0">
              <a:solidFill>
                <a:srgbClr val="000000"/>
              </a:solidFill>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smtClean="0">
              <a:latin typeface="Arial" charset="0"/>
            </a:endParaRPr>
          </a:p>
        </p:txBody>
      </p:sp>
    </p:spTree>
    <p:extLst>
      <p:ext uri="{BB962C8B-B14F-4D97-AF65-F5344CB8AC3E}">
        <p14:creationId xmlns:p14="http://schemas.microsoft.com/office/powerpoint/2010/main" val="2867777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FAB255-AEC7-4985-B3E8-3AEE510C4A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269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FAB255-AEC7-4985-B3E8-3AEE510C4AD5}" type="slidenum">
              <a:rPr lang="en-US" smtClean="0"/>
              <a:t>2</a:t>
            </a:fld>
            <a:endParaRPr lang="en-US"/>
          </a:p>
        </p:txBody>
      </p:sp>
    </p:spTree>
    <p:extLst>
      <p:ext uri="{BB962C8B-B14F-4D97-AF65-F5344CB8AC3E}">
        <p14:creationId xmlns:p14="http://schemas.microsoft.com/office/powerpoint/2010/main" val="1225032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803B7D-1CD3-449D-863D-E99CC60CA6A2}" type="slidenum">
              <a:rPr kumimoji="0" lang="en-GB"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smtClean="0">
              <a:ln>
                <a:noFill/>
              </a:ln>
              <a:solidFill>
                <a:srgbClr val="000000"/>
              </a:solidFill>
              <a:effectLst/>
              <a:uLnTx/>
              <a:uFillTx/>
              <a:latin typeface="Calibri" panose="020F0502020204030204"/>
              <a:ea typeface="+mn-ea"/>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dirty="0" smtClean="0">
              <a:latin typeface="Arial" charset="0"/>
            </a:endParaRPr>
          </a:p>
        </p:txBody>
      </p:sp>
    </p:spTree>
    <p:extLst>
      <p:ext uri="{BB962C8B-B14F-4D97-AF65-F5344CB8AC3E}">
        <p14:creationId xmlns:p14="http://schemas.microsoft.com/office/powerpoint/2010/main" val="265265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9803B7D-1CD3-449D-863D-E99CC60CA6A2}" type="slidenum">
              <a:rPr kumimoji="0" lang="en-GB"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smtClean="0">
              <a:ln>
                <a:noFill/>
              </a:ln>
              <a:solidFill>
                <a:srgbClr val="000000"/>
              </a:solidFill>
              <a:effectLst/>
              <a:uLnTx/>
              <a:uFillTx/>
              <a:latin typeface="Calibri" panose="020F0502020204030204"/>
              <a:ea typeface="+mn-ea"/>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dirty="0" smtClean="0">
              <a:latin typeface="Arial" charset="0"/>
            </a:endParaRPr>
          </a:p>
        </p:txBody>
      </p:sp>
    </p:spTree>
    <p:extLst>
      <p:ext uri="{BB962C8B-B14F-4D97-AF65-F5344CB8AC3E}">
        <p14:creationId xmlns:p14="http://schemas.microsoft.com/office/powerpoint/2010/main" val="768579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IDG awardees for the different</a:t>
            </a:r>
            <a:r>
              <a:rPr lang="en-US" baseline="0" dirty="0" smtClean="0"/>
              <a:t> components.</a:t>
            </a:r>
          </a:p>
          <a:p>
            <a:endParaRPr lang="en-US" baseline="0" dirty="0" smtClean="0"/>
          </a:p>
          <a:p>
            <a:r>
              <a:rPr lang="en-US" baseline="0" dirty="0" smtClean="0"/>
              <a:t>Note that CEIT – Cutting Edge Informatics Tool RFA is out and applications are due July 9</a:t>
            </a:r>
            <a:r>
              <a:rPr lang="en-US" baseline="30000" dirty="0" smtClean="0"/>
              <a:t>th</a:t>
            </a:r>
            <a:r>
              <a:rPr lang="en-US" baseline="0" dirty="0" smtClean="0"/>
              <a:t>. This RFA focuses on developing predictive models and improved data visualization tools.</a:t>
            </a:r>
          </a:p>
          <a:p>
            <a:endParaRPr lang="en-US" baseline="0" dirty="0" smtClean="0"/>
          </a:p>
          <a:p>
            <a:r>
              <a:rPr lang="en-US" dirty="0" smtClean="0"/>
              <a:t>Links</a:t>
            </a:r>
            <a:r>
              <a:rPr lang="en-US" baseline="0" dirty="0" smtClean="0"/>
              <a:t> to further information and news updates.</a:t>
            </a:r>
            <a:endParaRPr lang="en-US" dirty="0"/>
          </a:p>
        </p:txBody>
      </p:sp>
      <p:sp>
        <p:nvSpPr>
          <p:cNvPr id="4" name="Slide Number Placeholder 3"/>
          <p:cNvSpPr>
            <a:spLocks noGrp="1"/>
          </p:cNvSpPr>
          <p:nvPr>
            <p:ph type="sldNum" sz="quarter" idx="10"/>
          </p:nvPr>
        </p:nvSpPr>
        <p:spPr/>
        <p:txBody>
          <a:bodyPr/>
          <a:lstStyle/>
          <a:p>
            <a:fld id="{B7F3B4BF-0AB0-4B3D-91CE-BEE4B2413FC3}" type="slidenum">
              <a:rPr lang="en-US" smtClean="0"/>
              <a:t>6</a:t>
            </a:fld>
            <a:endParaRPr lang="en-US"/>
          </a:p>
        </p:txBody>
      </p:sp>
    </p:spTree>
    <p:extLst>
      <p:ext uri="{BB962C8B-B14F-4D97-AF65-F5344CB8AC3E}">
        <p14:creationId xmlns:p14="http://schemas.microsoft.com/office/powerpoint/2010/main" val="1958282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FAB255-AEC7-4985-B3E8-3AEE510C4A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4419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FAB255-AEC7-4985-B3E8-3AEE510C4A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337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5FAB255-AEC7-4985-B3E8-3AEE510C4AD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098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918C911-BB0B-5C48-9A39-E66C3A7B5A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403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2"/>
                  <a:srcRect/>
                  <a:tile tx="6350" ty="-127000" sx="65000" sy="64000" flip="none" algn="tl"/>
                </a:blip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1/23/2019</a:t>
            </a:fld>
            <a:endParaRPr lang="en-US" dirty="0"/>
          </a:p>
        </p:txBody>
      </p:sp>
      <p:sp>
        <p:nvSpPr>
          <p:cNvPr id="5" name="Footer Placeholder 4"/>
          <p:cNvSpPr>
            <a:spLocks noGrp="1"/>
          </p:cNvSpPr>
          <p:nvPr>
            <p:ph type="ftr" sz="quarter" idx="11"/>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0411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5470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94027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1527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pic>
        <p:nvPicPr>
          <p:cNvPr id="4" name="Picture 2" descr="UNMCC Log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7435" y="172171"/>
            <a:ext cx="970203" cy="72765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7900893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1/23/2019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1/23/2019</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1/23/2019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1/23/2019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1/23/2019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1/23/2019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1/23/2019</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1/23/2019</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5.jpe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1/23/2019</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http://cancer.unm-intranet.com/files/2015/10/UNMCCC-bear-abrv-H2.jp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200046" y="6091896"/>
            <a:ext cx="1985299" cy="637687"/>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Tree>
    <p:extLst>
      <p:ext uri="{BB962C8B-B14F-4D97-AF65-F5344CB8AC3E}">
        <p14:creationId xmlns:p14="http://schemas.microsoft.com/office/powerpoint/2010/main" val="809261804"/>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Lst>
  <p:timing>
    <p:tnLst>
      <p:par>
        <p:cTn id="1" dur="indefinite" restart="never" nodeType="tmRoot"/>
      </p:par>
    </p:tnLst>
  </p:timing>
  <p:txStyles>
    <p:titleStyle>
      <a:lvl1pPr algn="ctr" defTabSz="457200" rtl="0" fontAlgn="base">
        <a:spcBef>
          <a:spcPct val="0"/>
        </a:spcBef>
        <a:spcAft>
          <a:spcPct val="0"/>
        </a:spcAft>
        <a:defRPr sz="4200" b="0" kern="1200">
          <a:solidFill>
            <a:srgbClr val="000000"/>
          </a:solidFill>
          <a:latin typeface="Calibri"/>
          <a:ea typeface="ＭＳ Ｐゴシック" pitchFamily="-84" charset="-128"/>
          <a:cs typeface="Calibri"/>
        </a:defRPr>
      </a:lvl1pPr>
      <a:lvl2pPr algn="ctr" defTabSz="457200" rtl="0" fontAlgn="base">
        <a:spcBef>
          <a:spcPct val="0"/>
        </a:spcBef>
        <a:spcAft>
          <a:spcPct val="0"/>
        </a:spcAft>
        <a:defRPr sz="4400">
          <a:solidFill>
            <a:schemeClr val="accent1"/>
          </a:solidFill>
          <a:latin typeface="Arial Bold" pitchFamily="-84" charset="0"/>
          <a:ea typeface="ＭＳ Ｐゴシック" pitchFamily="-84" charset="-128"/>
        </a:defRPr>
      </a:lvl2pPr>
      <a:lvl3pPr algn="ctr" defTabSz="457200" rtl="0" fontAlgn="base">
        <a:spcBef>
          <a:spcPct val="0"/>
        </a:spcBef>
        <a:spcAft>
          <a:spcPct val="0"/>
        </a:spcAft>
        <a:defRPr sz="4400">
          <a:solidFill>
            <a:schemeClr val="accent1"/>
          </a:solidFill>
          <a:latin typeface="Arial Bold" pitchFamily="-84" charset="0"/>
          <a:ea typeface="ＭＳ Ｐゴシック" pitchFamily="-84" charset="-128"/>
        </a:defRPr>
      </a:lvl3pPr>
      <a:lvl4pPr algn="ctr" defTabSz="457200" rtl="0" fontAlgn="base">
        <a:spcBef>
          <a:spcPct val="0"/>
        </a:spcBef>
        <a:spcAft>
          <a:spcPct val="0"/>
        </a:spcAft>
        <a:defRPr sz="4400">
          <a:solidFill>
            <a:schemeClr val="accent1"/>
          </a:solidFill>
          <a:latin typeface="Arial Bold" pitchFamily="-84" charset="0"/>
          <a:ea typeface="ＭＳ Ｐゴシック" pitchFamily="-84" charset="-128"/>
        </a:defRPr>
      </a:lvl4pPr>
      <a:lvl5pPr algn="ctr" defTabSz="457200" rtl="0" fontAlgn="base">
        <a:spcBef>
          <a:spcPct val="0"/>
        </a:spcBef>
        <a:spcAft>
          <a:spcPct val="0"/>
        </a:spcAft>
        <a:defRPr sz="4400">
          <a:solidFill>
            <a:schemeClr val="accent1"/>
          </a:solidFill>
          <a:latin typeface="Arial Bold" pitchFamily="-84" charset="0"/>
          <a:ea typeface="ＭＳ Ｐゴシック" pitchFamily="-84" charset="-128"/>
        </a:defRPr>
      </a:lvl5pPr>
      <a:lvl6pPr marL="457200" algn="ctr" defTabSz="457200" rtl="0" fontAlgn="base">
        <a:spcBef>
          <a:spcPct val="0"/>
        </a:spcBef>
        <a:spcAft>
          <a:spcPct val="0"/>
        </a:spcAft>
        <a:defRPr sz="4400">
          <a:solidFill>
            <a:schemeClr val="accent1"/>
          </a:solidFill>
          <a:latin typeface="Arial Bold" pitchFamily="-84" charset="0"/>
          <a:ea typeface="ＭＳ Ｐゴシック" pitchFamily="-84" charset="-128"/>
        </a:defRPr>
      </a:lvl6pPr>
      <a:lvl7pPr marL="914400" algn="ctr" defTabSz="457200" rtl="0" fontAlgn="base">
        <a:spcBef>
          <a:spcPct val="0"/>
        </a:spcBef>
        <a:spcAft>
          <a:spcPct val="0"/>
        </a:spcAft>
        <a:defRPr sz="4400">
          <a:solidFill>
            <a:schemeClr val="accent1"/>
          </a:solidFill>
          <a:latin typeface="Arial Bold" pitchFamily="-84" charset="0"/>
          <a:ea typeface="ＭＳ Ｐゴシック" pitchFamily="-84" charset="-128"/>
        </a:defRPr>
      </a:lvl7pPr>
      <a:lvl8pPr marL="1371600" algn="ctr" defTabSz="457200" rtl="0" fontAlgn="base">
        <a:spcBef>
          <a:spcPct val="0"/>
        </a:spcBef>
        <a:spcAft>
          <a:spcPct val="0"/>
        </a:spcAft>
        <a:defRPr sz="4400">
          <a:solidFill>
            <a:schemeClr val="accent1"/>
          </a:solidFill>
          <a:latin typeface="Arial Bold" pitchFamily="-84" charset="0"/>
          <a:ea typeface="ＭＳ Ｐゴシック" pitchFamily="-84" charset="-128"/>
        </a:defRPr>
      </a:lvl8pPr>
      <a:lvl9pPr marL="1828800" algn="ctr" defTabSz="457200" rtl="0" fontAlgn="base">
        <a:spcBef>
          <a:spcPct val="0"/>
        </a:spcBef>
        <a:spcAft>
          <a:spcPct val="0"/>
        </a:spcAft>
        <a:defRPr sz="4400">
          <a:solidFill>
            <a:schemeClr val="accent1"/>
          </a:solidFill>
          <a:latin typeface="Arial Bold" pitchFamily="-84" charset="0"/>
          <a:ea typeface="ＭＳ Ｐゴシック" pitchFamily="-84" charset="-128"/>
        </a:defRPr>
      </a:lvl9pPr>
    </p:titleStyle>
    <p:bodyStyle>
      <a:lvl1pPr marL="342900" indent="-342900" algn="l" defTabSz="457200" rtl="0" fontAlgn="base">
        <a:spcBef>
          <a:spcPct val="20000"/>
        </a:spcBef>
        <a:spcAft>
          <a:spcPct val="0"/>
        </a:spcAft>
        <a:buFont typeface="Arial" pitchFamily="-84" charset="0"/>
        <a:buChar char="•"/>
        <a:defRPr sz="3200" kern="1200">
          <a:solidFill>
            <a:srgbClr val="000000"/>
          </a:solidFill>
          <a:latin typeface="Calibri"/>
          <a:ea typeface="ＭＳ Ｐゴシック" pitchFamily="-84" charset="-128"/>
          <a:cs typeface="Calibri"/>
        </a:defRPr>
      </a:lvl1pPr>
      <a:lvl2pPr marL="742950" indent="-285750" algn="l" defTabSz="457200" rtl="0" fontAlgn="base">
        <a:spcBef>
          <a:spcPct val="20000"/>
        </a:spcBef>
        <a:spcAft>
          <a:spcPct val="0"/>
        </a:spcAft>
        <a:buFont typeface="Arial" pitchFamily="-84" charset="0"/>
        <a:buChar char="–"/>
        <a:defRPr sz="2800" kern="1200">
          <a:solidFill>
            <a:srgbClr val="000000"/>
          </a:solidFill>
          <a:latin typeface="Calibri"/>
          <a:ea typeface="ＭＳ Ｐゴシック" pitchFamily="-84" charset="-128"/>
          <a:cs typeface="Calibri"/>
        </a:defRPr>
      </a:lvl2pPr>
      <a:lvl3pPr marL="1143000" indent="-228600" algn="l" defTabSz="457200" rtl="0" fontAlgn="base">
        <a:spcBef>
          <a:spcPct val="20000"/>
        </a:spcBef>
        <a:spcAft>
          <a:spcPct val="0"/>
        </a:spcAft>
        <a:buFont typeface="Arial" pitchFamily="-84" charset="0"/>
        <a:buChar char="•"/>
        <a:defRPr sz="2400" kern="1200">
          <a:solidFill>
            <a:srgbClr val="000000"/>
          </a:solidFill>
          <a:latin typeface="Calibri"/>
          <a:ea typeface="ＭＳ Ｐゴシック" pitchFamily="-84" charset="-128"/>
          <a:cs typeface="Calibri"/>
        </a:defRPr>
      </a:lvl3pPr>
      <a:lvl4pPr marL="1600200" indent="-228600" algn="l" defTabSz="457200" rtl="0" fontAlgn="base">
        <a:spcBef>
          <a:spcPct val="20000"/>
        </a:spcBef>
        <a:spcAft>
          <a:spcPct val="0"/>
        </a:spcAft>
        <a:buFont typeface="Arial" pitchFamily="-84" charset="0"/>
        <a:buChar char="–"/>
        <a:defRPr sz="2000" kern="1200">
          <a:solidFill>
            <a:srgbClr val="000000"/>
          </a:solidFill>
          <a:latin typeface="Calibri"/>
          <a:ea typeface="ＭＳ Ｐゴシック" pitchFamily="-84" charset="-128"/>
          <a:cs typeface="Calibri"/>
        </a:defRPr>
      </a:lvl4pPr>
      <a:lvl5pPr marL="2057400" indent="-228600" algn="l" defTabSz="457200" rtl="0" fontAlgn="base">
        <a:spcBef>
          <a:spcPct val="20000"/>
        </a:spcBef>
        <a:spcAft>
          <a:spcPct val="0"/>
        </a:spcAft>
        <a:buFont typeface="Arial" pitchFamily="-84" charset="0"/>
        <a:buChar char="»"/>
        <a:defRPr sz="2000" kern="1200">
          <a:solidFill>
            <a:srgbClr val="000000"/>
          </a:solidFill>
          <a:latin typeface="Calibri"/>
          <a:ea typeface="ＭＳ Ｐゴシック" pitchFamily="-84" charset="-128"/>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druggablegenome.n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datascience.unm.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www.nature.com/articles/nrd.2018.1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disease-ontology.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diseases.jensenlab.org/" TargetMode="External"/><Relationship Id="rId4" Type="http://schemas.openxmlformats.org/officeDocument/2006/relationships/hyperlink" Target="http://www.unimd.org/era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pharos-beta.ncats.io/targets/GRIN2A" TargetMode="External"/><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drugcentral.org/drugcard/1679" TargetMode="External"/><Relationship Id="rId4" Type="http://schemas.openxmlformats.org/officeDocument/2006/relationships/hyperlink" Target="http://pharos.nih.gov/" TargetMode="Externa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pharos.nih.gov/idg/targets/GRIN2A"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drugcentral.org/drugcard/1679"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bmcbioinformatics.biomedcentral.com/articles/10.1186/s12859-016-1005-x" TargetMode="Externa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nbcnews.com/mach/amp/ncna852246"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pharos.nih.gov/idg/index" TargetMode="External"/><Relationship Id="rId2" Type="http://schemas.openxmlformats.org/officeDocument/2006/relationships/hyperlink" Target="http://juniper.health.unm.edu/tcrd/"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futuremedicine.com/doi/10.2217/fvl.12.81" TargetMode="External"/><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hyperlink" Target="http://stm.sciencemag.org/content/8/340/340ra72" TargetMode="External"/><Relationship Id="rId5" Type="http://schemas.openxmlformats.org/officeDocument/2006/relationships/image" Target="../media/image19.png"/><Relationship Id="rId4" Type="http://schemas.openxmlformats.org/officeDocument/2006/relationships/hyperlink" Target="https://www.cell.com/neuron/pdfExtended/S0896-6273(18)30421-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hyperlink" Target="https://pharos.nih.gov/idg/targets/GAPDH" TargetMode="External"/><Relationship Id="rId3" Type="http://schemas.openxmlformats.org/officeDocument/2006/relationships/hyperlink" Target="https://pharos.nih.gov/idg/targets/JAK2" TargetMode="External"/><Relationship Id="rId7" Type="http://schemas.openxmlformats.org/officeDocument/2006/relationships/hyperlink" Target="https://pharos.nih.gov/idg/targets/BDNF" TargetMode="External"/><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hyperlink" Target="https://pharos.nih.gov/idg/targets/GSTP1" TargetMode="External"/><Relationship Id="rId5" Type="http://schemas.openxmlformats.org/officeDocument/2006/relationships/hyperlink" Target="https://pharos.nih.gov/idg/targets/IL2" TargetMode="External"/><Relationship Id="rId4" Type="http://schemas.openxmlformats.org/officeDocument/2006/relationships/hyperlink" Target="https://pharos.nih.gov/idg/targets/IL10" TargetMode="External"/><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www.nature.com/articles/nature13595" TargetMode="External"/><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blog.benchsci.com/pharma-companies-using-artificial-intelligence-in-drug-discovery" TargetMode="External"/><Relationship Id="rId5" Type="http://schemas.openxmlformats.org/officeDocument/2006/relationships/hyperlink" Target="https://blog.benchsci.com/startups-using-artificial-intelligence-in-drug-discovery" TargetMode="Externa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hyperlink" Target="https://www.omim.org/phenotypicSeries/PS249500" TargetMode="External"/><Relationship Id="rId13" Type="http://schemas.openxmlformats.org/officeDocument/2006/relationships/hyperlink" Target="https://omim.org/phenotypicSeries/PS105400" TargetMode="External"/><Relationship Id="rId3" Type="http://schemas.openxmlformats.org/officeDocument/2006/relationships/hyperlink" Target="https://omim.org/entry/104300" TargetMode="External"/><Relationship Id="rId7" Type="http://schemas.openxmlformats.org/officeDocument/2006/relationships/hyperlink" Target="https://diseases.jensenlab.org/Entity?order=textmining,knowledge,experiments&amp;textmining=10&amp;knowledge=50&amp;experiments=50&amp;type1=-26&amp;type2=9606&amp;id1=DOID:1826" TargetMode="External"/><Relationship Id="rId12" Type="http://schemas.openxmlformats.org/officeDocument/2006/relationships/hyperlink" Target="https://omim.org/phenotypicSeries/PS118220" TargetMode="Externa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hyperlink" Target="https://omim.org/phenotypicSeries/PS308350" TargetMode="External"/><Relationship Id="rId11" Type="http://schemas.openxmlformats.org/officeDocument/2006/relationships/hyperlink" Target="https://omim.org/phenotypicSeries/PS303350" TargetMode="External"/><Relationship Id="rId5" Type="http://schemas.openxmlformats.org/officeDocument/2006/relationships/hyperlink" Target="https://omim.org/phenotypicSeries/PS168600" TargetMode="External"/><Relationship Id="rId10" Type="http://schemas.openxmlformats.org/officeDocument/2006/relationships/hyperlink" Target="https://omim.org/phenotypicSeries/PS156200" TargetMode="External"/><Relationship Id="rId4" Type="http://schemas.openxmlformats.org/officeDocument/2006/relationships/hyperlink" Target="http://dx.doi.org/10.1038/nature13595" TargetMode="External"/><Relationship Id="rId9" Type="http://schemas.openxmlformats.org/officeDocument/2006/relationships/hyperlink" Target="https://www.omim.org/phenotypicSeries/PS309530"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hyperlink" Target="https://www.omim.org/phenotypicSeries/PS608583" TargetMode="External"/><Relationship Id="rId13" Type="http://schemas.openxmlformats.org/officeDocument/2006/relationships/hyperlink" Target="https://omim.org/phenotypicSeries/PS268000" TargetMode="External"/><Relationship Id="rId3" Type="http://schemas.openxmlformats.org/officeDocument/2006/relationships/hyperlink" Target="https://omim.org/entry/125853" TargetMode="External"/><Relationship Id="rId7" Type="http://schemas.openxmlformats.org/officeDocument/2006/relationships/hyperlink" Target="https://omim.org/phenotypicSeries/PS115200" TargetMode="External"/><Relationship Id="rId12" Type="http://schemas.openxmlformats.org/officeDocument/2006/relationships/hyperlink" Target="https://omim.org/phenotypicSeries/PS116200" TargetMode="External"/><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hyperlink" Target="https://omim.org/entry/608446" TargetMode="External"/><Relationship Id="rId11" Type="http://schemas.openxmlformats.org/officeDocument/2006/relationships/hyperlink" Target="https://www.omim.org/phenotypicSeries/PS124900" TargetMode="External"/><Relationship Id="rId5" Type="http://schemas.openxmlformats.org/officeDocument/2006/relationships/hyperlink" Target="https://omim.org/entry/600807" TargetMode="External"/><Relationship Id="rId10" Type="http://schemas.openxmlformats.org/officeDocument/2006/relationships/hyperlink" Target="https://omim.org/phenotypicSeries/PS220290" TargetMode="External"/><Relationship Id="rId4" Type="http://schemas.openxmlformats.org/officeDocument/2006/relationships/hyperlink" Target="https://omim.org/entry/601665" TargetMode="External"/><Relationship Id="rId9" Type="http://schemas.openxmlformats.org/officeDocument/2006/relationships/hyperlink" Target="https://www.omim.org/phenotypicSeries/PS192500"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hyperlink" Target="https://omim.org/phenotypicSeries/PS235200" TargetMode="External"/><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hyperlink" Target="https://www.omim.org/phenotypicSeries/PS266600" TargetMode="External"/><Relationship Id="rId4" Type="http://schemas.openxmlformats.org/officeDocument/2006/relationships/hyperlink" Target="https://omim.org/phenotypicSeries/PS300755"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omim.org/entry/260350" TargetMode="External"/><Relationship Id="rId13" Type="http://schemas.openxmlformats.org/officeDocument/2006/relationships/hyperlink" Target="http://www.mousephenotype.org/data/phenotypes/MP:0001486" TargetMode="External"/><Relationship Id="rId18" Type="http://schemas.openxmlformats.org/officeDocument/2006/relationships/hyperlink" Target="http://www.mousephenotype.org/data/phenotypes/MP:0003313" TargetMode="External"/><Relationship Id="rId3" Type="http://schemas.openxmlformats.org/officeDocument/2006/relationships/hyperlink" Target="https://omim.org/entry/109800" TargetMode="External"/><Relationship Id="rId7" Type="http://schemas.openxmlformats.org/officeDocument/2006/relationships/hyperlink" Target="https://omim.org/entry/176807" TargetMode="External"/><Relationship Id="rId12" Type="http://schemas.openxmlformats.org/officeDocument/2006/relationships/hyperlink" Target="http://www.mousephenotype.org/data/phenotypes/MP:0000188" TargetMode="External"/><Relationship Id="rId17" Type="http://schemas.openxmlformats.org/officeDocument/2006/relationships/hyperlink" Target="http://www.mousephenotype.org/data/phenotypes/MP:0003088" TargetMode="External"/><Relationship Id="rId2" Type="http://schemas.openxmlformats.org/officeDocument/2006/relationships/image" Target="../media/image19.png"/><Relationship Id="rId16" Type="http://schemas.openxmlformats.org/officeDocument/2006/relationships/hyperlink" Target="http://www.mousephenotype.org/data/phenotypes/MP:0001515" TargetMode="External"/><Relationship Id="rId1" Type="http://schemas.openxmlformats.org/officeDocument/2006/relationships/slideLayout" Target="../slideLayouts/slideLayout4.xml"/><Relationship Id="rId6" Type="http://schemas.openxmlformats.org/officeDocument/2006/relationships/hyperlink" Target="https://omim.org/entry/167000" TargetMode="External"/><Relationship Id="rId11" Type="http://schemas.openxmlformats.org/officeDocument/2006/relationships/hyperlink" Target="http://www.mousephenotype.org/data/phenotypes/MP:0000180" TargetMode="External"/><Relationship Id="rId5" Type="http://schemas.openxmlformats.org/officeDocument/2006/relationships/hyperlink" Target="https://omim.org/entry/144700" TargetMode="External"/><Relationship Id="rId15" Type="http://schemas.openxmlformats.org/officeDocument/2006/relationships/hyperlink" Target="http://www.mousephenotype.org/data/phenotypes/MP:0000221" TargetMode="External"/><Relationship Id="rId10" Type="http://schemas.openxmlformats.org/officeDocument/2006/relationships/hyperlink" Target="http://www.mousephenotype.org/data/phenotypes/MP:0000274" TargetMode="External"/><Relationship Id="rId19" Type="http://schemas.openxmlformats.org/officeDocument/2006/relationships/hyperlink" Target="http://www.mousephenotype.org/data/phenotypes/MP:0004924" TargetMode="External"/><Relationship Id="rId4" Type="http://schemas.openxmlformats.org/officeDocument/2006/relationships/hyperlink" Target="https://omim.org/entry/114480" TargetMode="External"/><Relationship Id="rId9" Type="http://schemas.openxmlformats.org/officeDocument/2006/relationships/hyperlink" Target="https://omim.org/entry/601626" TargetMode="External"/><Relationship Id="rId14" Type="http://schemas.openxmlformats.org/officeDocument/2006/relationships/hyperlink" Target="http://www.mousephenotype.org/data/phenotypes/MP:0000218"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heguardian.com/technology/2016/may/20/silicon-assassins-condemn-humans-life-useless-artificial-intelligence" TargetMode="External"/><Relationship Id="rId11" Type="http://schemas.openxmlformats.org/officeDocument/2006/relationships/image" Target="../media/image16.png"/><Relationship Id="rId5" Type="http://schemas.openxmlformats.org/officeDocument/2006/relationships/hyperlink" Target="https://medium.com/the-ai-lab/artificial-intelligence-in-drug-discovery-is-overhyped-examples-from-astrazeneca-harvard-315d69a7f863" TargetMode="External"/><Relationship Id="rId10" Type="http://schemas.openxmlformats.org/officeDocument/2006/relationships/image" Target="../media/image15.png"/><Relationship Id="rId4" Type="http://schemas.openxmlformats.org/officeDocument/2006/relationships/hyperlink" Target="https://medcitynews.com/2017/09/former-ibm-employee-ai-truth-needs-come/?rf=1" TargetMode="External"/><Relationship Id="rId9" Type="http://schemas.openxmlformats.org/officeDocument/2006/relationships/hyperlink" Target="http://www.azquotes.com/quote/140972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hyperlink" Target="https://clinicaltrials.gov/ct2/show/NCT02740985" TargetMode="External"/><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4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edium.com/datadriveninvestor/differences-between-ai-and-machine-learning-and-why-it-matters-1255b182fc6"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druggablegenome.net/" TargetMode="External"/><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pharos.nih.gov/" TargetMode="External"/><Relationship Id="rId5" Type="http://schemas.openxmlformats.org/officeDocument/2006/relationships/image" Target="../media/image18.png"/><Relationship Id="rId4" Type="http://schemas.openxmlformats.org/officeDocument/2006/relationships/hyperlink" Target="https://commonfund.nih.gov/id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nature.com/articles/nrd.2018.14"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s://www.nature.com/articles/nrd.2016.230" TargetMode="External"/><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drugcentral.org/" TargetMode="External"/><Relationship Id="rId5" Type="http://schemas.openxmlformats.org/officeDocument/2006/relationships/hyperlink" Target="https://www.ebi.ac.uk/chembl/" TargetMode="Externa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www.omim.org/" TargetMode="External"/><Relationship Id="rId7"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antibodypedia.com/" TargetMode="External"/><Relationship Id="rId5" Type="http://schemas.openxmlformats.org/officeDocument/2006/relationships/hyperlink" Target="http://jensenlab.org/" TargetMode="External"/><Relationship Id="rId4" Type="http://schemas.openxmlformats.org/officeDocument/2006/relationships/hyperlink" Target="http://journals.plos.org/plosone/article?id=10.1371/journal.pone.008888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6551" y="4234284"/>
            <a:ext cx="10895632" cy="2627839"/>
          </a:xfrm>
        </p:spPr>
        <p:txBody>
          <a:bodyPr>
            <a:normAutofit/>
          </a:bodyPr>
          <a:lstStyle/>
          <a:p>
            <a:pPr algn="ctr"/>
            <a:r>
              <a:rPr lang="en-US" sz="2400" dirty="0" smtClean="0"/>
              <a:t>Oleg Ursu, Cristian Bologa, Jeremy Yang, Stephen Mathias,                               Jayme Holmes, Giovanni Bocci, Anna Waller &amp; Tudor I. </a:t>
            </a:r>
            <a:r>
              <a:rPr lang="en-US" sz="2400" dirty="0" err="1" smtClean="0"/>
              <a:t>Oprea</a:t>
            </a:r>
            <a:r>
              <a:rPr lang="en-US" sz="2400" dirty="0" smtClean="0"/>
              <a:t> </a:t>
            </a:r>
          </a:p>
          <a:p>
            <a:pPr algn="ctr"/>
            <a:endParaRPr lang="en-US" sz="2400" dirty="0" smtClean="0"/>
          </a:p>
          <a:p>
            <a:pPr algn="ctr"/>
            <a:endParaRPr lang="en-US" sz="2400" dirty="0" smtClean="0"/>
          </a:p>
          <a:p>
            <a:pPr>
              <a:lnSpc>
                <a:spcPct val="100000"/>
              </a:lnSpc>
              <a:spcBef>
                <a:spcPts val="0"/>
              </a:spcBef>
            </a:pPr>
            <a:r>
              <a:rPr lang="en-US" sz="1800" dirty="0" smtClean="0"/>
              <a:t>01/17/2019</a:t>
            </a:r>
          </a:p>
          <a:p>
            <a:pPr>
              <a:lnSpc>
                <a:spcPct val="100000"/>
              </a:lnSpc>
              <a:spcBef>
                <a:spcPts val="0"/>
              </a:spcBef>
            </a:pPr>
            <a:r>
              <a:rPr lang="en-US" sz="1800" i="1" dirty="0" smtClean="0"/>
              <a:t>AstraZeneca Gothenburg</a:t>
            </a:r>
            <a:endParaRPr lang="en-US" sz="1800" dirty="0" smtClean="0"/>
          </a:p>
          <a:p>
            <a:pPr>
              <a:lnSpc>
                <a:spcPct val="100000"/>
              </a:lnSpc>
              <a:spcBef>
                <a:spcPts val="0"/>
              </a:spcBef>
            </a:pPr>
            <a:r>
              <a:rPr lang="en-US" sz="1400" dirty="0" smtClean="0"/>
              <a:t>Gothenburg, Sweden		</a:t>
            </a:r>
            <a:r>
              <a:rPr lang="en-US" sz="1800" dirty="0"/>
              <a:t> </a:t>
            </a:r>
            <a:r>
              <a:rPr lang="en-US" sz="1800" dirty="0" smtClean="0"/>
              <a:t>   </a:t>
            </a:r>
            <a:r>
              <a:rPr lang="en-US" sz="1800" b="1" dirty="0" smtClean="0"/>
              <a:t>Funding</a:t>
            </a:r>
            <a:r>
              <a:rPr lang="en-US" sz="1800" b="1" dirty="0"/>
              <a:t>: </a:t>
            </a:r>
            <a:r>
              <a:rPr lang="en-US" sz="1800" b="1" dirty="0" smtClean="0"/>
              <a:t>NIH U24 CA224370 &amp; NIH U24 </a:t>
            </a:r>
            <a:r>
              <a:rPr lang="en-US" sz="1800" b="1" dirty="0"/>
              <a:t>TR002278</a:t>
            </a:r>
            <a:endParaRPr lang="en-US" sz="1800" b="1" dirty="0" smtClean="0"/>
          </a:p>
        </p:txBody>
      </p:sp>
      <p:sp>
        <p:nvSpPr>
          <p:cNvPr id="2" name="Title 1"/>
          <p:cNvSpPr>
            <a:spLocks noGrp="1"/>
          </p:cNvSpPr>
          <p:nvPr>
            <p:ph type="ctrTitle"/>
          </p:nvPr>
        </p:nvSpPr>
        <p:spPr>
          <a:xfrm>
            <a:off x="65904" y="903547"/>
            <a:ext cx="12063751" cy="3404879"/>
          </a:xfrm>
        </p:spPr>
        <p:txBody>
          <a:bodyPr/>
          <a:lstStyle/>
          <a:p>
            <a:r>
              <a:rPr lang="en-US" sz="8000" dirty="0" smtClean="0"/>
              <a:t>the use of machine learning for target &amp; drug discovery</a:t>
            </a:r>
            <a:endParaRPr lang="en-US" sz="3600" dirty="0"/>
          </a:p>
        </p:txBody>
      </p:sp>
      <p:sp>
        <p:nvSpPr>
          <p:cNvPr id="7" name="Rectangle 6"/>
          <p:cNvSpPr/>
          <p:nvPr/>
        </p:nvSpPr>
        <p:spPr>
          <a:xfrm>
            <a:off x="7769316" y="76983"/>
            <a:ext cx="4417556" cy="830997"/>
          </a:xfrm>
          <a:prstGeom prst="rect">
            <a:avLst/>
          </a:prstGeom>
        </p:spPr>
        <p:txBody>
          <a:bodyPr wrap="none">
            <a:spAutoFit/>
          </a:bodyPr>
          <a:lstStyle/>
          <a:p>
            <a:r>
              <a:rPr lang="en-US" sz="2400" dirty="0">
                <a:hlinkClick r:id="rId3"/>
              </a:rPr>
              <a:t>http</a:t>
            </a:r>
            <a:r>
              <a:rPr lang="en-US" sz="2400" dirty="0" smtClean="0">
                <a:hlinkClick r:id="rId3"/>
              </a:rPr>
              <a:t>://druggablegenome.net/</a:t>
            </a:r>
            <a:endParaRPr lang="en-US" sz="2400" dirty="0" smtClean="0"/>
          </a:p>
          <a:p>
            <a:r>
              <a:rPr lang="en-US" sz="2400" dirty="0" smtClean="0">
                <a:hlinkClick r:id="rId4"/>
              </a:rPr>
              <a:t>http</a:t>
            </a:r>
            <a:r>
              <a:rPr lang="en-US" sz="2400" dirty="0">
                <a:hlinkClick r:id="rId4"/>
              </a:rPr>
              <a:t>://datascience.unm.edu</a:t>
            </a:r>
            <a:r>
              <a:rPr lang="en-US" sz="2400" dirty="0" smtClean="0">
                <a:hlinkClick r:id="rId4"/>
              </a:rPr>
              <a:t>/</a:t>
            </a:r>
            <a:r>
              <a:rPr lang="en-US" sz="2400" dirty="0" smtClean="0"/>
              <a:t> </a:t>
            </a:r>
          </a:p>
        </p:txBody>
      </p:sp>
      <p:pic>
        <p:nvPicPr>
          <p:cNvPr id="11" name="Picture 10"/>
          <p:cNvPicPr>
            <a:picLocks noChangeAspect="1"/>
          </p:cNvPicPr>
          <p:nvPr/>
        </p:nvPicPr>
        <p:blipFill>
          <a:blip r:embed="rId5"/>
          <a:stretch>
            <a:fillRect/>
          </a:stretch>
        </p:blipFill>
        <p:spPr>
          <a:xfrm>
            <a:off x="8945599" y="5646516"/>
            <a:ext cx="3246401" cy="1204064"/>
          </a:xfrm>
          <a:prstGeom prst="rect">
            <a:avLst/>
          </a:prstGeom>
        </p:spPr>
      </p:pic>
    </p:spTree>
    <p:extLst>
      <p:ext uri="{BB962C8B-B14F-4D97-AF65-F5344CB8AC3E}">
        <p14:creationId xmlns:p14="http://schemas.microsoft.com/office/powerpoint/2010/main" val="11572205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418" y="857250"/>
            <a:ext cx="8754682" cy="5106898"/>
          </a:xfrm>
          <a:prstGeom prst="rect">
            <a:avLst/>
          </a:prstGeom>
        </p:spPr>
      </p:pic>
      <p:sp>
        <p:nvSpPr>
          <p:cNvPr id="2" name="Title 1"/>
          <p:cNvSpPr>
            <a:spLocks noGrp="1"/>
          </p:cNvSpPr>
          <p:nvPr>
            <p:ph type="title"/>
          </p:nvPr>
        </p:nvSpPr>
        <p:spPr>
          <a:xfrm>
            <a:off x="789285" y="7387"/>
            <a:ext cx="10058400" cy="1037336"/>
          </a:xfrm>
        </p:spPr>
        <p:txBody>
          <a:bodyPr>
            <a:normAutofit/>
          </a:bodyPr>
          <a:lstStyle/>
          <a:p>
            <a:r>
              <a:rPr lang="en-US" sz="6000" dirty="0" smtClean="0"/>
              <a:t>TDL </a:t>
            </a:r>
            <a:r>
              <a:rPr lang="en-US" sz="6000" dirty="0"/>
              <a:t>vs Publications</a:t>
            </a:r>
          </a:p>
        </p:txBody>
      </p:sp>
      <p:sp>
        <p:nvSpPr>
          <p:cNvPr id="17" name="Rectangle 96"/>
          <p:cNvSpPr>
            <a:spLocks noChangeArrowheads="1"/>
          </p:cNvSpPr>
          <p:nvPr/>
        </p:nvSpPr>
        <p:spPr bwMode="auto">
          <a:xfrm>
            <a:off x="9003165" y="2209655"/>
            <a:ext cx="3080450" cy="3416320"/>
          </a:xfrm>
          <a:prstGeom prst="rect">
            <a:avLst/>
          </a:prstGeom>
          <a:noFill/>
          <a:ln w="12700">
            <a:noFill/>
            <a:miter lim="800000"/>
            <a:headEnd type="none" w="sm" len="sm"/>
            <a:tailEnd type="none" w="sm" len="sm"/>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We used name entity recognition software (from LJ Jensen’s lab) to evaluate nearly ~28 million abstracts (including ~2M full text articles) to derive a publication score per protein</a:t>
            </a:r>
            <a:endParaRPr kumimoji="0" lang="en-GB" sz="2400" b="0" i="1"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pic>
        <p:nvPicPr>
          <p:cNvPr id="14" name="Picture 13"/>
          <p:cNvPicPr>
            <a:picLocks noChangeAspect="1"/>
          </p:cNvPicPr>
          <p:nvPr/>
        </p:nvPicPr>
        <p:blipFill>
          <a:blip r:embed="rId4"/>
          <a:stretch>
            <a:fillRect/>
          </a:stretch>
        </p:blipFill>
        <p:spPr>
          <a:xfrm>
            <a:off x="9161479" y="923780"/>
            <a:ext cx="2763822" cy="1047895"/>
          </a:xfrm>
          <a:prstGeom prst="rect">
            <a:avLst/>
          </a:prstGeom>
          <a:solidFill>
            <a:srgbClr val="CCECFF">
              <a:alpha val="50000"/>
            </a:srgbClr>
          </a:solidFill>
        </p:spPr>
      </p:pic>
      <p:sp>
        <p:nvSpPr>
          <p:cNvPr id="15" name="Rectangle 14"/>
          <p:cNvSpPr/>
          <p:nvPr/>
        </p:nvSpPr>
        <p:spPr>
          <a:xfrm>
            <a:off x="7485265" y="3682265"/>
            <a:ext cx="544310" cy="307777"/>
          </a:xfrm>
          <a:prstGeom prst="rect">
            <a:avLst/>
          </a:prstGeom>
          <a:solidFill>
            <a:schemeClr val="bg1">
              <a:alpha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0.32</a:t>
            </a:r>
          </a:p>
        </p:txBody>
      </p:sp>
      <p:sp>
        <p:nvSpPr>
          <p:cNvPr id="18" name="Rectangle 17"/>
          <p:cNvSpPr/>
          <p:nvPr/>
        </p:nvSpPr>
        <p:spPr>
          <a:xfrm>
            <a:off x="5583637" y="2870508"/>
            <a:ext cx="588563" cy="307777"/>
          </a:xfrm>
          <a:prstGeom prst="rect">
            <a:avLst/>
          </a:prstGeom>
          <a:solidFill>
            <a:schemeClr val="bg1">
              <a:alpha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31.9</a:t>
            </a:r>
          </a:p>
        </p:txBody>
      </p:sp>
      <p:sp>
        <p:nvSpPr>
          <p:cNvPr id="19" name="Rectangle 18"/>
          <p:cNvSpPr/>
          <p:nvPr/>
        </p:nvSpPr>
        <p:spPr>
          <a:xfrm>
            <a:off x="3752819" y="2444636"/>
            <a:ext cx="509120" cy="307777"/>
          </a:xfrm>
          <a:prstGeom prst="rect">
            <a:avLst/>
          </a:prstGeom>
          <a:solidFill>
            <a:schemeClr val="bg1">
              <a:alpha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167</a:t>
            </a:r>
          </a:p>
        </p:txBody>
      </p:sp>
      <p:sp>
        <p:nvSpPr>
          <p:cNvPr id="20" name="Rectangle 19"/>
          <p:cNvSpPr/>
          <p:nvPr/>
        </p:nvSpPr>
        <p:spPr>
          <a:xfrm>
            <a:off x="1878562" y="2330958"/>
            <a:ext cx="512214" cy="307777"/>
          </a:xfrm>
          <a:prstGeom prst="rect">
            <a:avLst/>
          </a:prstGeom>
          <a:solidFill>
            <a:schemeClr val="bg1">
              <a:alpha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251</a:t>
            </a:r>
          </a:p>
        </p:txBody>
      </p:sp>
      <p:sp>
        <p:nvSpPr>
          <p:cNvPr id="21" name="Rectangle 96"/>
          <p:cNvSpPr>
            <a:spLocks noChangeArrowheads="1"/>
          </p:cNvSpPr>
          <p:nvPr/>
        </p:nvSpPr>
        <p:spPr bwMode="auto">
          <a:xfrm>
            <a:off x="7594648" y="6552828"/>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3/14/18 </a:t>
            </a:r>
            <a:r>
              <a:rPr kumimoji="0" lang="en-US"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22" name="Text Box 243"/>
          <p:cNvSpPr txBox="1">
            <a:spLocks noChangeArrowheads="1"/>
          </p:cNvSpPr>
          <p:nvPr/>
        </p:nvSpPr>
        <p:spPr bwMode="auto">
          <a:xfrm>
            <a:off x="14822" y="6552828"/>
            <a:ext cx="338143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Rockwell" panose="02060603020205020403"/>
                <a:ea typeface="+mn-ea"/>
                <a:cs typeface="+mn-cs"/>
              </a:rPr>
              <a:t>P.F. </a:t>
            </a:r>
            <a:r>
              <a:rPr kumimoji="0" lang="en-US" sz="1400" b="0" i="0" u="none" strike="noStrike" kern="1200" cap="none" spc="0" normalizeH="0" baseline="0" noProof="0" dirty="0" err="1" smtClean="0">
                <a:ln>
                  <a:noFill/>
                </a:ln>
                <a:solidFill>
                  <a:prstClr val="black"/>
                </a:solidFill>
                <a:effectLst/>
                <a:uLnTx/>
                <a:uFillTx/>
                <a:latin typeface="Rockwell" panose="02060603020205020403"/>
                <a:ea typeface="+mn-ea"/>
                <a:cs typeface="+mn-cs"/>
              </a:rPr>
              <a:t>Sune</a:t>
            </a:r>
            <a:r>
              <a:rPr kumimoji="0" lang="en-US" sz="1400" b="0" i="0" u="none" strike="noStrike" kern="1200" cap="none" spc="0" normalizeH="0" baseline="0" noProof="0" dirty="0" smtClean="0">
                <a:ln>
                  <a:noFill/>
                </a:ln>
                <a:solidFill>
                  <a:prstClr val="black"/>
                </a:solidFill>
                <a:effectLst/>
                <a:uLnTx/>
                <a:uFillTx/>
                <a:latin typeface="Rockwell" panose="02060603020205020403"/>
                <a:ea typeface="+mn-ea"/>
                <a:cs typeface="+mn-cs"/>
              </a:rPr>
              <a:t>, </a:t>
            </a:r>
            <a:r>
              <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rPr>
              <a:t>et all, </a:t>
            </a:r>
            <a:r>
              <a:rPr kumimoji="0" lang="en-US" sz="1400" b="0" i="1" u="none" strike="noStrike" kern="1200" cap="none" spc="0" normalizeH="0" baseline="0" noProof="0" dirty="0" smtClean="0">
                <a:ln>
                  <a:noFill/>
                </a:ln>
                <a:solidFill>
                  <a:prstClr val="black"/>
                </a:solidFill>
                <a:effectLst/>
                <a:uLnTx/>
                <a:uFillTx/>
                <a:latin typeface="Rockwell" panose="02060603020205020403"/>
                <a:ea typeface="+mn-ea"/>
                <a:cs typeface="+mn-cs"/>
              </a:rPr>
              <a:t>Methods </a:t>
            </a:r>
            <a:r>
              <a:rPr kumimoji="0" lang="en-US" sz="1400" b="1" i="0" u="none" strike="noStrike" kern="1200" cap="none" spc="0" normalizeH="0" baseline="0" noProof="0" dirty="0">
                <a:ln>
                  <a:noFill/>
                </a:ln>
                <a:solidFill>
                  <a:prstClr val="black"/>
                </a:solidFill>
                <a:effectLst/>
                <a:uLnTx/>
                <a:uFillTx/>
                <a:latin typeface="Rockwell" panose="02060603020205020403"/>
                <a:ea typeface="+mn-ea"/>
                <a:cs typeface="+mn-cs"/>
              </a:rPr>
              <a:t>2105</a:t>
            </a:r>
            <a:r>
              <a:rPr kumimoji="0" lang="en-US" sz="1400" b="0" i="0" u="none" strike="noStrike" kern="1200" cap="none" spc="0" normalizeH="0" baseline="0" noProof="0" dirty="0" smtClean="0">
                <a:ln>
                  <a:noFill/>
                </a:ln>
                <a:solidFill>
                  <a:prstClr val="black"/>
                </a:solidFill>
                <a:effectLst/>
                <a:uLnTx/>
                <a:uFillTx/>
                <a:latin typeface="Rockwell" panose="02060603020205020403"/>
                <a:ea typeface="+mn-ea"/>
                <a:cs typeface="+mn-cs"/>
              </a:rPr>
              <a:t>, 74:83-89</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24" name="TextBox 23"/>
          <p:cNvSpPr txBox="1"/>
          <p:nvPr/>
        </p:nvSpPr>
        <p:spPr>
          <a:xfrm rot="16200000">
            <a:off x="-884978" y="2956550"/>
            <a:ext cx="2431415" cy="461665"/>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smtClean="0">
                <a:ln>
                  <a:noFill/>
                </a:ln>
                <a:solidFill>
                  <a:srgbClr val="000000"/>
                </a:solidFill>
                <a:effectLst/>
                <a:uLnTx/>
                <a:uFillTx/>
                <a:latin typeface="Rockwell" panose="02060603020205020403"/>
                <a:ea typeface="+mn-ea"/>
                <a:cs typeface="+mn-cs"/>
              </a:rPr>
              <a:t>PubMed counts</a:t>
            </a:r>
            <a:endParaRPr kumimoji="0" lang="en-US" sz="2400" b="0" i="1"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25" name="TextBox 24"/>
          <p:cNvSpPr txBox="1"/>
          <p:nvPr/>
        </p:nvSpPr>
        <p:spPr>
          <a:xfrm>
            <a:off x="2998827" y="5696666"/>
            <a:ext cx="3773447" cy="461665"/>
          </a:xfrm>
          <a:prstGeom prst="rect">
            <a:avLst/>
          </a:prstGeom>
          <a:solidFill>
            <a:schemeClr val="bg1"/>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smtClean="0">
                <a:ln>
                  <a:noFill/>
                </a:ln>
                <a:solidFill>
                  <a:srgbClr val="000000"/>
                </a:solidFill>
                <a:effectLst/>
                <a:uLnTx/>
                <a:uFillTx/>
                <a:latin typeface="Rockwell" panose="02060603020205020403"/>
                <a:ea typeface="+mn-ea"/>
                <a:cs typeface="+mn-cs"/>
              </a:rPr>
              <a:t>Target development level</a:t>
            </a:r>
            <a:endParaRPr kumimoji="0" lang="en-US" sz="2400" b="0" i="1" u="none" strike="noStrike" kern="1200" cap="none" spc="0" normalizeH="0" baseline="0" noProof="0" dirty="0">
              <a:ln>
                <a:noFill/>
              </a:ln>
              <a:solidFill>
                <a:srgbClr val="000000"/>
              </a:solidFill>
              <a:effectLst/>
              <a:uLnTx/>
              <a:uFillTx/>
              <a:latin typeface="Rockwell" panose="02060603020205020403"/>
              <a:ea typeface="+mn-ea"/>
              <a:cs typeface="+mn-cs"/>
            </a:endParaRPr>
          </a:p>
        </p:txBody>
      </p:sp>
      <p:pic>
        <p:nvPicPr>
          <p:cNvPr id="16" name="Picture 15"/>
          <p:cNvPicPr>
            <a:picLocks noChangeAspect="1"/>
          </p:cNvPicPr>
          <p:nvPr/>
        </p:nvPicPr>
        <p:blipFill>
          <a:blip r:embed="rId5"/>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13512178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636824" y="562453"/>
            <a:ext cx="8223252" cy="5699902"/>
          </a:xfrm>
          <a:prstGeom prst="rect">
            <a:avLst/>
          </a:prstGeom>
        </p:spPr>
      </p:pic>
      <p:sp>
        <p:nvSpPr>
          <p:cNvPr id="2" name="Title 1"/>
          <p:cNvSpPr>
            <a:spLocks noGrp="1"/>
          </p:cNvSpPr>
          <p:nvPr>
            <p:ph type="title"/>
          </p:nvPr>
        </p:nvSpPr>
        <p:spPr>
          <a:xfrm>
            <a:off x="960735" y="7387"/>
            <a:ext cx="10058400" cy="1037336"/>
          </a:xfrm>
        </p:spPr>
        <p:txBody>
          <a:bodyPr>
            <a:normAutofit/>
          </a:bodyPr>
          <a:lstStyle/>
          <a:p>
            <a:r>
              <a:rPr lang="en-US" sz="6000" dirty="0"/>
              <a:t>Antibodies vs Publications</a:t>
            </a:r>
          </a:p>
        </p:txBody>
      </p:sp>
      <p:sp>
        <p:nvSpPr>
          <p:cNvPr id="3" name="Rectangle 2"/>
          <p:cNvSpPr/>
          <p:nvPr/>
        </p:nvSpPr>
        <p:spPr>
          <a:xfrm>
            <a:off x="1524000" y="6557918"/>
            <a:ext cx="1772152" cy="30008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black"/>
                </a:solidFill>
                <a:effectLst/>
                <a:uLnTx/>
                <a:uFillTx/>
                <a:latin typeface="Rockwell" panose="02060603020205020403"/>
                <a:ea typeface="+mn-ea"/>
                <a:cs typeface="+mn-cs"/>
              </a:rPr>
              <a:t>Antibodypedia.com</a:t>
            </a:r>
            <a:endParaRPr kumimoji="0" lang="en-US" sz="135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6" name="Rectangle 96"/>
          <p:cNvSpPr>
            <a:spLocks noChangeArrowheads="1"/>
          </p:cNvSpPr>
          <p:nvPr/>
        </p:nvSpPr>
        <p:spPr bwMode="auto">
          <a:xfrm>
            <a:off x="228324" y="6292060"/>
            <a:ext cx="8783174" cy="400110"/>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Human proteome (20,186 proteins). Spearman R = 0.68. Axes in log scale.</a:t>
            </a:r>
            <a:endParaRPr kumimoji="0" lang="en-GB" sz="20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17" name="Rectangle 96"/>
          <p:cNvSpPr>
            <a:spLocks noChangeArrowheads="1"/>
          </p:cNvSpPr>
          <p:nvPr/>
        </p:nvSpPr>
        <p:spPr bwMode="auto">
          <a:xfrm>
            <a:off x="8261132" y="3379310"/>
            <a:ext cx="3684473" cy="1569660"/>
          </a:xfrm>
          <a:prstGeom prst="rect">
            <a:avLst/>
          </a:prstGeom>
          <a:noFill/>
          <a:ln w="12700">
            <a:noFill/>
            <a:miter lim="800000"/>
            <a:headEnd type="none" w="sm" len="sm"/>
            <a:tailEnd type="none" w="sm" len="sm"/>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2400" b="0" i="1" u="none" strike="noStrike" kern="1200" cap="none" spc="0" normalizeH="0" baseline="0" noProof="0" dirty="0" err="1">
                <a:ln>
                  <a:noFill/>
                </a:ln>
                <a:solidFill>
                  <a:srgbClr val="000000"/>
                </a:solidFill>
                <a:effectLst/>
                <a:uLnTx/>
                <a:uFillTx/>
                <a:latin typeface="Rockwell" panose="02060603020205020403"/>
                <a:ea typeface="+mn-ea"/>
                <a:cs typeface="Calibri" panose="020F0502020204030204" pitchFamily="34" charset="0"/>
              </a:rPr>
              <a:t>Nr</a:t>
            </a:r>
            <a:r>
              <a:rPr kumimoji="0" lang="en-US" sz="2400" b="0" i="1"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 of antibodies reflects our ability to characterize proteins. The “</a:t>
            </a:r>
            <a:r>
              <a:rPr kumimoji="0" lang="en-US" sz="2400" b="0" i="1" u="none" strike="noStrike" kern="1200" cap="none" spc="0" normalizeH="0" baseline="0" noProof="0" dirty="0" err="1">
                <a:ln>
                  <a:noFill/>
                </a:ln>
                <a:solidFill>
                  <a:srgbClr val="000000"/>
                </a:solidFill>
                <a:effectLst/>
                <a:uLnTx/>
                <a:uFillTx/>
                <a:latin typeface="Rockwell" panose="02060603020205020403"/>
                <a:ea typeface="+mn-ea"/>
                <a:cs typeface="Calibri" panose="020F0502020204030204" pitchFamily="34" charset="0"/>
              </a:rPr>
              <a:t>ignorome</a:t>
            </a:r>
            <a:r>
              <a:rPr kumimoji="0" lang="en-US" sz="2400" b="0" i="1"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 has fewer such tools.</a:t>
            </a:r>
            <a:endParaRPr kumimoji="0" lang="en-GB" sz="2400" b="0" i="1"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10" name="Rectangle 96"/>
          <p:cNvSpPr>
            <a:spLocks noChangeArrowheads="1"/>
          </p:cNvSpPr>
          <p:nvPr/>
        </p:nvSpPr>
        <p:spPr bwMode="auto">
          <a:xfrm>
            <a:off x="9080972" y="6550224"/>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8/31/16 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5" name="TextBox 4"/>
          <p:cNvSpPr txBox="1"/>
          <p:nvPr/>
        </p:nvSpPr>
        <p:spPr>
          <a:xfrm rot="16200000">
            <a:off x="-991850" y="2849679"/>
            <a:ext cx="2759456"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Rockwell" panose="02060603020205020403"/>
                <a:ea typeface="+mn-ea"/>
                <a:cs typeface="+mn-cs"/>
              </a:rPr>
              <a:t>Antibody Count</a:t>
            </a:r>
          </a:p>
        </p:txBody>
      </p:sp>
      <p:sp>
        <p:nvSpPr>
          <p:cNvPr id="13" name="TextBox 12"/>
          <p:cNvSpPr txBox="1"/>
          <p:nvPr/>
        </p:nvSpPr>
        <p:spPr>
          <a:xfrm>
            <a:off x="5599250" y="5626602"/>
            <a:ext cx="26293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000000"/>
                </a:solidFill>
                <a:effectLst/>
                <a:uLnTx/>
                <a:uFillTx/>
                <a:latin typeface="Rockwell" panose="02060603020205020403"/>
                <a:ea typeface="+mn-ea"/>
                <a:cs typeface="+mn-cs"/>
              </a:rPr>
              <a:t>PubMed Count</a:t>
            </a:r>
          </a:p>
        </p:txBody>
      </p:sp>
      <p:pic>
        <p:nvPicPr>
          <p:cNvPr id="12" name="Picture 11"/>
          <p:cNvPicPr>
            <a:picLocks noChangeAspect="1"/>
          </p:cNvPicPr>
          <p:nvPr/>
        </p:nvPicPr>
        <p:blipFill>
          <a:blip r:embed="rId4"/>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2085323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a:blip r:embed="rId3"/>
          <a:stretch>
            <a:fillRect/>
          </a:stretch>
        </p:blipFill>
        <p:spPr>
          <a:xfrm>
            <a:off x="252549" y="972823"/>
            <a:ext cx="10258697" cy="5568734"/>
          </a:xfrm>
          <a:prstGeom prst="rect">
            <a:avLst/>
          </a:prstGeom>
        </p:spPr>
      </p:pic>
      <p:sp>
        <p:nvSpPr>
          <p:cNvPr id="4" name="Title 3"/>
          <p:cNvSpPr>
            <a:spLocks noGrp="1"/>
          </p:cNvSpPr>
          <p:nvPr>
            <p:ph type="title"/>
          </p:nvPr>
        </p:nvSpPr>
        <p:spPr>
          <a:xfrm>
            <a:off x="952500" y="0"/>
            <a:ext cx="10058400" cy="1030014"/>
          </a:xfrm>
        </p:spPr>
        <p:txBody>
          <a:bodyPr>
            <a:normAutofit/>
          </a:bodyPr>
          <a:lstStyle/>
          <a:p>
            <a:r>
              <a:rPr lang="en-US" sz="6000" dirty="0"/>
              <a:t>TDL: </a:t>
            </a:r>
            <a:r>
              <a:rPr lang="en-US" sz="6000" dirty="0" smtClean="0"/>
              <a:t>External </a:t>
            </a:r>
            <a:r>
              <a:rPr lang="en-US" sz="6000" dirty="0"/>
              <a:t>Validation</a:t>
            </a:r>
          </a:p>
        </p:txBody>
      </p:sp>
      <p:sp>
        <p:nvSpPr>
          <p:cNvPr id="2" name="Rectangle 1"/>
          <p:cNvSpPr/>
          <p:nvPr/>
        </p:nvSpPr>
        <p:spPr>
          <a:xfrm>
            <a:off x="107913" y="5783759"/>
            <a:ext cx="7553275" cy="646331"/>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srgbClr val="002060"/>
                </a:solidFill>
                <a:effectLst/>
                <a:uLnTx/>
                <a:uFillTx/>
                <a:latin typeface="Rockwell" panose="02060603020205020403"/>
                <a:ea typeface="Verdana" pitchFamily="34" charset="0"/>
                <a:cs typeface="Calibri" panose="020F0502020204030204" pitchFamily="34" charset="0"/>
              </a:rPr>
              <a:t>Tdark parameters differ from the other TDLs across the 4 external metrics </a:t>
            </a:r>
            <a:r>
              <a:rPr kumimoji="0" lang="en-US" sz="1800" b="0" i="1" u="none" strike="noStrike" kern="1200" cap="none" spc="0" normalizeH="0" baseline="0" noProof="0" dirty="0" smtClean="0">
                <a:ln>
                  <a:noFill/>
                </a:ln>
                <a:solidFill>
                  <a:srgbClr val="002060"/>
                </a:solidFill>
                <a:effectLst/>
                <a:uLnTx/>
                <a:uFillTx/>
                <a:latin typeface="Rockwell" panose="02060603020205020403"/>
                <a:ea typeface="+mn-ea"/>
                <a:cs typeface="+mn-cs"/>
              </a:rPr>
              <a:t>cf. </a:t>
            </a:r>
            <a:r>
              <a:rPr kumimoji="0" lang="en-US" sz="1800" b="0" i="1" u="none" strike="noStrike" kern="1200" cap="none" spc="0" normalizeH="0" baseline="0" noProof="0" dirty="0" err="1" smtClean="0">
                <a:ln>
                  <a:noFill/>
                </a:ln>
                <a:solidFill>
                  <a:srgbClr val="002060"/>
                </a:solidFill>
                <a:effectLst/>
                <a:uLnTx/>
                <a:uFillTx/>
                <a:latin typeface="Rockwell" panose="02060603020205020403"/>
                <a:ea typeface="+mn-ea"/>
                <a:cs typeface="+mn-cs"/>
              </a:rPr>
              <a:t>Kruskal</a:t>
            </a:r>
            <a:r>
              <a:rPr kumimoji="0" lang="en-US" sz="1800" b="0" i="1" u="none" strike="noStrike" kern="1200" cap="none" spc="0" normalizeH="0" baseline="0" noProof="0" dirty="0" smtClean="0">
                <a:ln>
                  <a:noFill/>
                </a:ln>
                <a:solidFill>
                  <a:srgbClr val="002060"/>
                </a:solidFill>
                <a:effectLst/>
                <a:uLnTx/>
                <a:uFillTx/>
                <a:latin typeface="Rockwell" panose="02060603020205020403"/>
                <a:ea typeface="+mn-ea"/>
                <a:cs typeface="+mn-cs"/>
              </a:rPr>
              <a:t>-Wallis </a:t>
            </a:r>
            <a:r>
              <a:rPr kumimoji="0" lang="en-US" sz="1800" b="0" i="1" u="none" strike="noStrike" kern="1200" cap="none" spc="0" normalizeH="0" baseline="0" noProof="0" dirty="0">
                <a:ln>
                  <a:noFill/>
                </a:ln>
                <a:solidFill>
                  <a:srgbClr val="002060"/>
                </a:solidFill>
                <a:effectLst/>
                <a:uLnTx/>
                <a:uFillTx/>
                <a:latin typeface="Rockwell" panose="02060603020205020403"/>
                <a:ea typeface="+mn-ea"/>
                <a:cs typeface="+mn-cs"/>
              </a:rPr>
              <a:t>post-hoc pairwise Dunn </a:t>
            </a:r>
            <a:r>
              <a:rPr kumimoji="0" lang="en-US" sz="1800" b="0" i="1" u="none" strike="noStrike" kern="1200" cap="none" spc="0" normalizeH="0" baseline="0" noProof="0" dirty="0" smtClean="0">
                <a:ln>
                  <a:noFill/>
                </a:ln>
                <a:solidFill>
                  <a:srgbClr val="002060"/>
                </a:solidFill>
                <a:effectLst/>
                <a:uLnTx/>
                <a:uFillTx/>
                <a:latin typeface="Rockwell" panose="02060603020205020403"/>
                <a:ea typeface="+mn-ea"/>
                <a:cs typeface="+mn-cs"/>
              </a:rPr>
              <a:t>tests</a:t>
            </a:r>
            <a:endParaRPr kumimoji="0" lang="en-US" sz="1800" b="0" i="1" u="none" strike="noStrike" kern="1200" cap="none" spc="0" normalizeH="0" baseline="0" noProof="0" dirty="0">
              <a:ln>
                <a:noFill/>
              </a:ln>
              <a:solidFill>
                <a:srgbClr val="002060"/>
              </a:solidFill>
              <a:effectLst/>
              <a:uLnTx/>
              <a:uFillTx/>
              <a:latin typeface="Rockwell" panose="02060603020205020403"/>
              <a:ea typeface="+mn-ea"/>
              <a:cs typeface="+mn-cs"/>
            </a:endParaRPr>
          </a:p>
        </p:txBody>
      </p:sp>
      <p:sp>
        <p:nvSpPr>
          <p:cNvPr id="8" name="Rectangle 96"/>
          <p:cNvSpPr>
            <a:spLocks noChangeArrowheads="1"/>
          </p:cNvSpPr>
          <p:nvPr/>
        </p:nvSpPr>
        <p:spPr bwMode="auto">
          <a:xfrm>
            <a:off x="770911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2/23/18 </a:t>
            </a:r>
            <a:r>
              <a:rPr kumimoji="0" lang="en-US"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11" name="Text Box 243"/>
          <p:cNvSpPr txBox="1">
            <a:spLocks noChangeArrowheads="1"/>
          </p:cNvSpPr>
          <p:nvPr/>
        </p:nvSpPr>
        <p:spPr bwMode="auto">
          <a:xfrm>
            <a:off x="14822" y="6545719"/>
            <a:ext cx="7645298"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T. </a:t>
            </a:r>
            <a:r>
              <a:rPr kumimoji="0" lang="en-US" sz="1400" b="0" i="0" u="none" strike="noStrike" kern="1200" cap="none" spc="0" normalizeH="0" baseline="0" noProof="0" dirty="0" err="1" smtClean="0">
                <a:ln>
                  <a:noFill/>
                </a:ln>
                <a:solidFill>
                  <a:srgbClr val="000000"/>
                </a:solidFill>
                <a:effectLst/>
                <a:uLnTx/>
                <a:uFillTx/>
                <a:latin typeface="Rockwell" panose="02060603020205020403"/>
                <a:ea typeface="Verdana" pitchFamily="34" charset="0"/>
                <a:cs typeface="Calibri" panose="020F0502020204030204" pitchFamily="34" charset="0"/>
              </a:rPr>
              <a:t>Oprea</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et </a:t>
            </a:r>
            <a:r>
              <a:rPr kumimoji="0" lang="en-US" sz="1400" b="0" i="0"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rPr>
              <a:t>al., </a:t>
            </a:r>
            <a:r>
              <a:rPr kumimoji="0" lang="en-US" sz="1400" b="0" i="1"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Nature Rev. Drug </a:t>
            </a:r>
            <a:r>
              <a:rPr kumimoji="0" lang="en-US" sz="1400" b="0" i="1" u="none" strike="noStrike" kern="1200" cap="none" spc="0" normalizeH="0" baseline="0" noProof="0" dirty="0" err="1" smtClean="0">
                <a:ln>
                  <a:noFill/>
                </a:ln>
                <a:solidFill>
                  <a:srgbClr val="000000"/>
                </a:solidFill>
                <a:effectLst/>
                <a:uLnTx/>
                <a:uFillTx/>
                <a:latin typeface="Rockwell" panose="02060603020205020403"/>
                <a:ea typeface="Verdana" pitchFamily="34" charset="0"/>
                <a:cs typeface="Calibri" panose="020F0502020204030204" pitchFamily="34" charset="0"/>
              </a:rPr>
              <a:t>Discov</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a:t>
            </a:r>
            <a:r>
              <a:rPr kumimoji="0" lang="sv-SE" sz="1400" b="0" i="1" u="none" strike="noStrike" kern="1200" cap="none" spc="0" normalizeH="0" baseline="0" noProof="0" dirty="0" smtClean="0">
                <a:ln>
                  <a:noFill/>
                </a:ln>
                <a:solidFill>
                  <a:srgbClr val="000000"/>
                </a:solidFill>
                <a:effectLst/>
                <a:uLnTx/>
                <a:uFillTx/>
                <a:latin typeface="Rockwell" panose="02060603020205020403"/>
                <a:ea typeface="ＭＳ Ｐゴシック" pitchFamily="34" charset="-128"/>
                <a:cs typeface="Times New Roman" pitchFamily="18" charset="0"/>
              </a:rPr>
              <a:t> </a:t>
            </a:r>
            <a:r>
              <a:rPr kumimoji="0" lang="sv-SE" sz="1400" b="1" i="0" u="none" strike="noStrike" kern="1200" cap="none" spc="0" normalizeH="0" baseline="0" noProof="0" dirty="0" smtClean="0">
                <a:ln>
                  <a:noFill/>
                </a:ln>
                <a:solidFill>
                  <a:srgbClr val="000000"/>
                </a:solidFill>
                <a:effectLst/>
                <a:uLnTx/>
                <a:uFillTx/>
                <a:latin typeface="Rockwell" panose="02060603020205020403"/>
                <a:ea typeface="ＭＳ Ｐゴシック" pitchFamily="34" charset="-128"/>
                <a:cs typeface="Times New Roman" pitchFamily="18" charset="0"/>
              </a:rPr>
              <a:t>2018, </a:t>
            </a:r>
            <a:r>
              <a:rPr kumimoji="0" lang="sv-SE" sz="1400" b="0" i="0" u="none" strike="noStrike" kern="1200" cap="none" spc="0" normalizeH="0" baseline="0" noProof="0" dirty="0">
                <a:ln>
                  <a:noFill/>
                </a:ln>
                <a:solidFill>
                  <a:srgbClr val="000000"/>
                </a:solidFill>
                <a:effectLst/>
                <a:uLnTx/>
                <a:uFillTx/>
                <a:latin typeface="Rockwell" panose="02060603020205020403"/>
                <a:ea typeface="ＭＳ Ｐゴシック" pitchFamily="34" charset="-128"/>
                <a:cs typeface="Times New Roman" pitchFamily="18" charset="0"/>
                <a:hlinkClick r:id="rId4"/>
              </a:rPr>
              <a:t>https://</a:t>
            </a:r>
            <a:r>
              <a:rPr kumimoji="0" lang="sv-SE" sz="1400" b="0" i="0" u="none" strike="noStrike" kern="1200" cap="none" spc="0" normalizeH="0" baseline="0" noProof="0" dirty="0" smtClean="0">
                <a:ln>
                  <a:noFill/>
                </a:ln>
                <a:solidFill>
                  <a:srgbClr val="000000"/>
                </a:solidFill>
                <a:effectLst/>
                <a:uLnTx/>
                <a:uFillTx/>
                <a:latin typeface="Rockwell" panose="02060603020205020403"/>
                <a:ea typeface="ＭＳ Ｐゴシック" pitchFamily="34" charset="-128"/>
                <a:cs typeface="Times New Roman" pitchFamily="18" charset="0"/>
                <a:hlinkClick r:id="rId4"/>
              </a:rPr>
              <a:t>www.nature.com/articles/nrd.2018.14</a:t>
            </a:r>
            <a:r>
              <a:rPr kumimoji="0" lang="sv-SE" sz="1400" b="0" i="0" u="none" strike="noStrike" kern="1200" cap="none" spc="0" normalizeH="0" baseline="0" noProof="0" dirty="0" smtClean="0">
                <a:ln>
                  <a:noFill/>
                </a:ln>
                <a:solidFill>
                  <a:srgbClr val="000000"/>
                </a:solidFill>
                <a:effectLst/>
                <a:uLnTx/>
                <a:uFillTx/>
                <a:latin typeface="Rockwell" panose="02060603020205020403"/>
                <a:ea typeface="ＭＳ Ｐゴシック" pitchFamily="34" charset="-128"/>
                <a:cs typeface="Times New Roman" pitchFamily="18" charset="0"/>
              </a:rPr>
              <a:t> </a:t>
            </a:r>
            <a:endParaRPr kumimoji="0" lang="en-US" sz="1400" b="0" i="0"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0" name="Picture 9"/>
          <p:cNvPicPr>
            <a:picLocks noChangeAspect="1"/>
          </p:cNvPicPr>
          <p:nvPr/>
        </p:nvPicPr>
        <p:blipFill>
          <a:blip r:embed="rId5"/>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757019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330" name="Rectangle 2"/>
          <p:cNvSpPr>
            <a:spLocks noGrp="1" noChangeArrowheads="1"/>
          </p:cNvSpPr>
          <p:nvPr>
            <p:ph type="ctrTitle"/>
          </p:nvPr>
        </p:nvSpPr>
        <p:spPr>
          <a:xfrm>
            <a:off x="1524000" y="233212"/>
            <a:ext cx="9114312" cy="2399760"/>
          </a:xfrm>
        </p:spPr>
        <p:txBody>
          <a:bodyPr>
            <a:noAutofit/>
            <a:scene3d>
              <a:camera prst="orthographicFront"/>
              <a:lightRig rig="threePt" dir="t"/>
            </a:scene3d>
            <a:sp3d contourW="6350">
              <a:bevelT h="25400"/>
            </a:sp3d>
          </a:bodyPr>
          <a:lstStyle/>
          <a:p>
            <a:pPr algn="ctr">
              <a:lnSpc>
                <a:spcPct val="100000"/>
              </a:lnSpc>
              <a:spcAft>
                <a:spcPts val="3000"/>
              </a:spcAft>
            </a:pPr>
            <a:r>
              <a:rPr lang="en-US" sz="6000" dirty="0">
                <a:ea typeface="Verdana" pitchFamily="34" charset="0"/>
                <a:cs typeface="Verdana" pitchFamily="34" charset="0"/>
              </a:rPr>
              <a:t>Take Home </a:t>
            </a:r>
            <a:r>
              <a:rPr lang="en-US" sz="6000" dirty="0" smtClean="0">
                <a:ea typeface="Verdana" pitchFamily="34" charset="0"/>
                <a:cs typeface="Verdana" pitchFamily="34" charset="0"/>
              </a:rPr>
              <a:t>Message</a:t>
            </a:r>
            <a:r>
              <a:rPr lang="en-US" sz="6000" dirty="0">
                <a:ea typeface="Verdana" pitchFamily="34" charset="0"/>
                <a:cs typeface="Verdana" pitchFamily="34" charset="0"/>
              </a:rPr>
              <a:t/>
            </a:r>
            <a:br>
              <a:rPr lang="en-US" sz="6000" dirty="0">
                <a:ea typeface="Verdana" pitchFamily="34" charset="0"/>
                <a:cs typeface="Verdana" pitchFamily="34" charset="0"/>
              </a:rPr>
            </a:br>
            <a:r>
              <a:rPr lang="en-US" sz="6000" dirty="0" smtClean="0">
                <a:solidFill>
                  <a:srgbClr val="002060"/>
                </a:solidFill>
                <a:ea typeface="Verdana" pitchFamily="34" charset="0"/>
                <a:cs typeface="Verdana" pitchFamily="34" charset="0"/>
              </a:rPr>
              <a:t>There </a:t>
            </a:r>
            <a:r>
              <a:rPr lang="en-US" sz="6000" dirty="0">
                <a:solidFill>
                  <a:srgbClr val="002060"/>
                </a:solidFill>
                <a:ea typeface="Verdana" pitchFamily="34" charset="0"/>
                <a:cs typeface="Verdana" pitchFamily="34" charset="0"/>
              </a:rPr>
              <a:t>is a Knowledge Deficit</a:t>
            </a:r>
          </a:p>
        </p:txBody>
      </p:sp>
      <p:sp>
        <p:nvSpPr>
          <p:cNvPr id="7" name="Rectangle 96"/>
          <p:cNvSpPr>
            <a:spLocks noChangeArrowheads="1"/>
          </p:cNvSpPr>
          <p:nvPr/>
        </p:nvSpPr>
        <p:spPr bwMode="auto">
          <a:xfrm>
            <a:off x="7772004"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3/12/18 </a:t>
            </a:r>
            <a:r>
              <a:rPr kumimoji="0" lang="en-US"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2" name="Rectangle 1"/>
          <p:cNvSpPr/>
          <p:nvPr/>
        </p:nvSpPr>
        <p:spPr>
          <a:xfrm>
            <a:off x="1119673" y="2746333"/>
            <a:ext cx="10660902" cy="3539430"/>
          </a:xfrm>
          <a:prstGeom prst="rect">
            <a:avLst/>
          </a:prstGeom>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Rockwell" panose="02060603020205020403"/>
                <a:ea typeface="+mn-ea"/>
                <a:cs typeface="+mn-cs"/>
              </a:rPr>
              <a:t>~35% </a:t>
            </a:r>
            <a:r>
              <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rPr>
              <a:t>of the proteins remain</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rPr>
              <a:t>poorly described (</a:t>
            </a:r>
            <a:r>
              <a:rPr kumimoji="0" lang="en-US" sz="2800" b="0" i="0" u="none" strike="noStrike" kern="1200" cap="none" spc="0" normalizeH="0" baseline="0" noProof="0" dirty="0" err="1">
                <a:ln>
                  <a:noFill/>
                </a:ln>
                <a:solidFill>
                  <a:prstClr val="black"/>
                </a:solidFill>
                <a:effectLst/>
                <a:uLnTx/>
                <a:uFillTx/>
                <a:latin typeface="Rockwell" panose="02060603020205020403"/>
                <a:ea typeface="+mn-ea"/>
                <a:cs typeface="+mn-cs"/>
              </a:rPr>
              <a:t>Tdark</a:t>
            </a:r>
            <a:r>
              <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rPr>
              <a:t>)</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rPr>
              <a:t>~</a:t>
            </a:r>
            <a:r>
              <a:rPr kumimoji="0" lang="en-US" sz="2800" b="0" i="0" u="none" strike="noStrike" kern="1200" cap="none" spc="0" normalizeH="0" baseline="0" noProof="0" dirty="0" smtClean="0">
                <a:ln>
                  <a:noFill/>
                </a:ln>
                <a:solidFill>
                  <a:prstClr val="black"/>
                </a:solidFill>
                <a:effectLst/>
                <a:uLnTx/>
                <a:uFillTx/>
                <a:latin typeface="Rockwell" panose="02060603020205020403"/>
                <a:ea typeface="+mn-ea"/>
                <a:cs typeface="+mn-cs"/>
              </a:rPr>
              <a:t>11% </a:t>
            </a:r>
            <a:r>
              <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rPr>
              <a:t>of the Proteome (Tclin &amp; Tchem) </a:t>
            </a:r>
            <a:r>
              <a:rPr kumimoji="0" lang="en-US" sz="2800" b="0" i="0" u="none" strike="noStrike" kern="1200" cap="none" spc="0" normalizeH="0" baseline="0" noProof="0" dirty="0" smtClean="0">
                <a:ln>
                  <a:noFill/>
                </a:ln>
                <a:solidFill>
                  <a:prstClr val="black"/>
                </a:solidFill>
                <a:effectLst/>
                <a:uLnTx/>
                <a:uFillTx/>
                <a:latin typeface="Rockwell" panose="02060603020205020403"/>
                <a:ea typeface="+mn-ea"/>
                <a:cs typeface="+mn-cs"/>
              </a:rPr>
              <a:t>are currently targeted </a:t>
            </a:r>
            <a:r>
              <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rPr>
              <a:t>by </a:t>
            </a:r>
            <a:r>
              <a:rPr kumimoji="0" lang="en-US" sz="2800" b="0" i="0" u="none" strike="noStrike" kern="1200" cap="none" spc="0" normalizeH="0" baseline="0" noProof="0" dirty="0" smtClean="0">
                <a:ln>
                  <a:noFill/>
                </a:ln>
                <a:solidFill>
                  <a:prstClr val="black"/>
                </a:solidFill>
                <a:effectLst/>
                <a:uLnTx/>
                <a:uFillTx/>
                <a:latin typeface="Rockwell" panose="02060603020205020403"/>
                <a:ea typeface="+mn-ea"/>
                <a:cs typeface="+mn-cs"/>
              </a:rPr>
              <a:t>   small molecule probes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Rockwell" panose="02060603020205020403"/>
                <a:ea typeface="+mn-ea"/>
                <a:cs typeface="+mn-cs"/>
              </a:rPr>
              <a:t>Choosing to work on dark genes is a high-risk endeavor </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smtClean="0">
                <a:ln>
                  <a:noFill/>
                </a:ln>
                <a:solidFill>
                  <a:prstClr val="black"/>
                </a:solidFill>
                <a:effectLst/>
                <a:uLnTx/>
                <a:uFillTx/>
                <a:latin typeface="Rockwell" panose="02060603020205020403"/>
                <a:ea typeface="+mn-ea"/>
                <a:cs typeface="+mn-cs"/>
              </a:rPr>
              <a:t>(Funders are less likely to award grants for </a:t>
            </a:r>
            <a:r>
              <a:rPr kumimoji="0" lang="en-US" sz="2400" b="0" i="0" u="none" strike="noStrike" kern="1200" cap="none" spc="0" normalizeH="0" baseline="0" noProof="0" dirty="0" err="1" smtClean="0">
                <a:ln>
                  <a:noFill/>
                </a:ln>
                <a:solidFill>
                  <a:prstClr val="black"/>
                </a:solidFill>
                <a:effectLst/>
                <a:uLnTx/>
                <a:uFillTx/>
                <a:latin typeface="Rockwell" panose="02060603020205020403"/>
                <a:ea typeface="+mn-ea"/>
                <a:cs typeface="+mn-cs"/>
              </a:rPr>
              <a:t>Tdark</a:t>
            </a:r>
            <a:r>
              <a:rPr kumimoji="0" lang="en-US" sz="2400" b="0" i="0" u="none" strike="noStrike" kern="1200" cap="none" spc="0" normalizeH="0" baseline="0" noProof="0" dirty="0" smtClean="0">
                <a:ln>
                  <a:noFill/>
                </a:ln>
                <a:solidFill>
                  <a:prstClr val="black"/>
                </a:solidFill>
                <a:effectLst/>
                <a:uLnTx/>
                <a:uFillTx/>
                <a:latin typeface="Rockwell" panose="02060603020205020403"/>
                <a:ea typeface="+mn-ea"/>
                <a:cs typeface="+mn-cs"/>
              </a:rPr>
              <a:t>)</a:t>
            </a:r>
            <a:endPar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pic>
        <p:nvPicPr>
          <p:cNvPr id="6" name="Picture 5"/>
          <p:cNvPicPr>
            <a:picLocks noChangeAspect="1"/>
          </p:cNvPicPr>
          <p:nvPr/>
        </p:nvPicPr>
        <p:blipFill>
          <a:blip r:embed="rId3"/>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42118536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308" y="208722"/>
            <a:ext cx="10963527" cy="1060306"/>
          </a:xfrm>
        </p:spPr>
        <p:txBody>
          <a:bodyPr>
            <a:noAutofit/>
          </a:bodyPr>
          <a:lstStyle/>
          <a:p>
            <a:r>
              <a:rPr lang="en-US" sz="6000" dirty="0" smtClean="0"/>
              <a:t>What do we know about diseases?</a:t>
            </a:r>
            <a:endParaRPr lang="en-US" sz="6000" dirty="0"/>
          </a:p>
        </p:txBody>
      </p:sp>
      <p:sp>
        <p:nvSpPr>
          <p:cNvPr id="5" name="Content Placeholder 4"/>
          <p:cNvSpPr>
            <a:spLocks noGrp="1"/>
          </p:cNvSpPr>
          <p:nvPr>
            <p:ph idx="1"/>
          </p:nvPr>
        </p:nvSpPr>
        <p:spPr>
          <a:xfrm>
            <a:off x="781050" y="1123950"/>
            <a:ext cx="10661523" cy="5476875"/>
          </a:xfrm>
        </p:spPr>
        <p:txBody>
          <a:bodyPr>
            <a:normAutofit fontScale="92500" lnSpcReduction="10000"/>
          </a:bodyPr>
          <a:lstStyle/>
          <a:p>
            <a:r>
              <a:rPr lang="en-US" sz="3200" dirty="0" smtClean="0"/>
              <a:t> There are between 9,000 and 18,000 disease concepts</a:t>
            </a:r>
            <a:endParaRPr lang="en-US" sz="3200" dirty="0"/>
          </a:p>
          <a:p>
            <a:r>
              <a:rPr lang="en-US" sz="3200" dirty="0" smtClean="0"/>
              <a:t> Pharos/TCRD tracks ~9000 disease via </a:t>
            </a:r>
            <a:r>
              <a:rPr lang="en-US" sz="3200" dirty="0" smtClean="0">
                <a:hlinkClick r:id="rId3"/>
              </a:rPr>
              <a:t>Disease Ontology</a:t>
            </a:r>
            <a:r>
              <a:rPr lang="en-US" sz="3200" dirty="0" smtClean="0"/>
              <a:t>, and ~6000 rare disease via </a:t>
            </a:r>
            <a:r>
              <a:rPr lang="en-US" sz="3200" dirty="0" err="1" smtClean="0">
                <a:hlinkClick r:id="rId4"/>
              </a:rPr>
              <a:t>eRAM</a:t>
            </a:r>
            <a:endParaRPr lang="en-US" sz="3200" dirty="0"/>
          </a:p>
          <a:p>
            <a:r>
              <a:rPr lang="en-US" sz="3200" dirty="0" smtClean="0"/>
              <a:t> </a:t>
            </a:r>
            <a:r>
              <a:rPr lang="en-US" sz="3200" dirty="0" smtClean="0">
                <a:hlinkClick r:id="rId5"/>
              </a:rPr>
              <a:t>DISEASES</a:t>
            </a:r>
            <a:r>
              <a:rPr lang="en-US" sz="3200" dirty="0" smtClean="0"/>
              <a:t> tracks (with high confidence) 4,561 unique diseases, annotated to 15,818 genes. 50% of diseases have 5 or more gene annotations, and 50% of genes are annotated to 3 or more diseases.</a:t>
            </a:r>
            <a:endParaRPr lang="en-US" sz="3200" dirty="0"/>
          </a:p>
          <a:p>
            <a:r>
              <a:rPr lang="en-US" sz="3200" dirty="0" smtClean="0"/>
              <a:t>Most annotated disease are cancer, intellectual disability, diabetes mellitus, kidney &amp; breast cancer, obesity and neurodegenerative diseases. </a:t>
            </a:r>
          </a:p>
          <a:p>
            <a:r>
              <a:rPr lang="en-US" sz="3200" dirty="0"/>
              <a:t>Most annotated genes are </a:t>
            </a:r>
            <a:r>
              <a:rPr lang="en-US" sz="3200" dirty="0" smtClean="0"/>
              <a:t>TNF, CRP, IL6, ALB, IL1B, TP53, POMC, INS, IL10</a:t>
            </a:r>
            <a:r>
              <a:rPr lang="en-US" sz="3200" dirty="0"/>
              <a:t> </a:t>
            </a:r>
            <a:r>
              <a:rPr lang="en-US" sz="3200" dirty="0" smtClean="0"/>
              <a:t>and KANTR.</a:t>
            </a:r>
            <a:endParaRPr lang="en-US" sz="3200" dirty="0"/>
          </a:p>
        </p:txBody>
      </p:sp>
      <p:pic>
        <p:nvPicPr>
          <p:cNvPr id="6" name="Picture 5"/>
          <p:cNvPicPr>
            <a:picLocks noChangeAspect="1"/>
          </p:cNvPicPr>
          <p:nvPr/>
        </p:nvPicPr>
        <p:blipFill>
          <a:blip r:embed="rId6"/>
          <a:stretch>
            <a:fillRect/>
          </a:stretch>
        </p:blipFill>
        <p:spPr>
          <a:xfrm>
            <a:off x="10415222" y="6131538"/>
            <a:ext cx="1771650" cy="714375"/>
          </a:xfrm>
          <a:prstGeom prst="rect">
            <a:avLst/>
          </a:prstGeom>
        </p:spPr>
      </p:pic>
    </p:spTree>
    <p:extLst>
      <p:ext uri="{BB962C8B-B14F-4D97-AF65-F5344CB8AC3E}">
        <p14:creationId xmlns:p14="http://schemas.microsoft.com/office/powerpoint/2010/main" val="116593206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128" y="8382"/>
            <a:ext cx="12141200" cy="1010793"/>
          </a:xfrm>
        </p:spPr>
        <p:txBody>
          <a:bodyPr>
            <a:noAutofit/>
          </a:bodyPr>
          <a:lstStyle/>
          <a:p>
            <a:r>
              <a:rPr lang="en-US" sz="6000" dirty="0" smtClean="0"/>
              <a:t>protein-Disease</a:t>
            </a:r>
            <a:r>
              <a:rPr lang="en-US" sz="4800" dirty="0" smtClean="0"/>
              <a:t> </a:t>
            </a:r>
            <a:r>
              <a:rPr lang="en-US" sz="6000" dirty="0" smtClean="0"/>
              <a:t>associations</a:t>
            </a:r>
            <a:r>
              <a:rPr lang="en-US" sz="4800" dirty="0" smtClean="0"/>
              <a:t> </a:t>
            </a:r>
            <a:r>
              <a:rPr lang="en-US" sz="6000" dirty="0" smtClean="0"/>
              <a:t>are</a:t>
            </a:r>
            <a:r>
              <a:rPr lang="en-US" sz="4800" dirty="0" smtClean="0"/>
              <a:t> </a:t>
            </a:r>
            <a:r>
              <a:rPr lang="en-US" sz="6000" dirty="0" smtClean="0"/>
              <a:t>Complex</a:t>
            </a:r>
            <a:endParaRPr lang="en-US" sz="6000" dirty="0"/>
          </a:p>
        </p:txBody>
      </p:sp>
      <p:sp>
        <p:nvSpPr>
          <p:cNvPr id="7" name="Rectangle 6"/>
          <p:cNvSpPr/>
          <p:nvPr/>
        </p:nvSpPr>
        <p:spPr>
          <a:xfrm>
            <a:off x="27762" y="6475335"/>
            <a:ext cx="5033879"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hlinkClick r:id="rId3"/>
              </a:rPr>
              <a:t>https://</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hlinkClick r:id="rId3"/>
              </a:rPr>
              <a:t>pharos-beta.ncats.io/targets/GRIN2A</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  </a:t>
            </a: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8" name="Rectangle 7"/>
          <p:cNvSpPr/>
          <p:nvPr/>
        </p:nvSpPr>
        <p:spPr>
          <a:xfrm>
            <a:off x="5903257" y="811639"/>
            <a:ext cx="6229692" cy="5524589"/>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Verdana" pitchFamily="34" charset="0"/>
              </a:rPr>
              <a:t>The IDG KMC tracks more ~10 information channels for protein-disease associations, accessible via the </a:t>
            </a:r>
            <a:r>
              <a:rPr kumimoji="0" lang="en-US" sz="2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Verdana" pitchFamily="34" charset="0"/>
                <a:hlinkClick r:id="rId4"/>
              </a:rPr>
              <a:t>Pharos</a:t>
            </a:r>
            <a:r>
              <a:rPr kumimoji="0" lang="en-US" sz="2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Verdana" pitchFamily="34" charset="0"/>
              </a:rPr>
              <a:t> portal.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Rockwell" panose="02060603020205020403"/>
              <a:ea typeface="Verdana" pitchFamily="34" charset="0"/>
              <a:cs typeface="Verdana"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Verdana" pitchFamily="34" charset="0"/>
              </a:rPr>
              <a:t>Our challenge is to harmonize disease concepts, and to enable computational use: e.g., GRIN2A with GRIN1 form the Glutamate NMDA receptor, MoA drug target for </a:t>
            </a:r>
            <a:r>
              <a:rPr kumimoji="0" lang="en-US" sz="2400" b="0" i="0" u="none" strike="noStrike" kern="1200" cap="none" spc="0" normalizeH="0" baseline="0" noProof="0" dirty="0" err="1" smtClean="0">
                <a:ln>
                  <a:noFill/>
                </a:ln>
                <a:solidFill>
                  <a:srgbClr val="000000"/>
                </a:solidFill>
                <a:effectLst/>
                <a:uLnTx/>
                <a:uFillTx/>
                <a:latin typeface="Rockwell" panose="02060603020205020403"/>
                <a:ea typeface="Verdana" pitchFamily="34" charset="0"/>
                <a:cs typeface="Verdana" pitchFamily="34" charset="0"/>
                <a:hlinkClick r:id="rId5"/>
              </a:rPr>
              <a:t>memantine</a:t>
            </a:r>
            <a:r>
              <a:rPr kumimoji="0" lang="en-US" sz="2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Verdana" pitchFamily="34" charset="0"/>
              </a:rPr>
              <a:t> (Alzheimer’s).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Rockwell" panose="02060603020205020403"/>
              <a:ea typeface="Verdana" pitchFamily="34" charset="0"/>
              <a:cs typeface="Verdana"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Verdana" pitchFamily="34" charset="0"/>
              </a:rPr>
              <a:t>The challenge for ML &amp; AI: How to prioritize targets? i.e., which protein-disease associations are clinically actionable?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Rockwell" panose="02060603020205020403"/>
              <a:ea typeface="Verdana" pitchFamily="34" charset="0"/>
              <a:cs typeface="Verdana"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Verdana" pitchFamily="34" charset="0"/>
              </a:rPr>
              <a:t>(involved is not the same as committed)</a:t>
            </a:r>
            <a:endParaRPr kumimoji="0" lang="en-US" sz="2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Verdana" pitchFamily="34" charset="0"/>
            </a:endParaRPr>
          </a:p>
        </p:txBody>
      </p:sp>
      <p:sp>
        <p:nvSpPr>
          <p:cNvPr id="10" name="Rectangle 96"/>
          <p:cNvSpPr>
            <a:spLocks noChangeArrowheads="1"/>
          </p:cNvSpPr>
          <p:nvPr/>
        </p:nvSpPr>
        <p:spPr bwMode="auto">
          <a:xfrm>
            <a:off x="7772004"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10/07/18 </a:t>
            </a:r>
            <a:r>
              <a:rPr kumimoji="0" lang="en-US"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pic>
        <p:nvPicPr>
          <p:cNvPr id="11" name="Picture 10"/>
          <p:cNvPicPr>
            <a:picLocks noChangeAspect="1"/>
          </p:cNvPicPr>
          <p:nvPr/>
        </p:nvPicPr>
        <p:blipFill>
          <a:blip r:embed="rId6"/>
          <a:stretch>
            <a:fillRect/>
          </a:stretch>
        </p:blipFill>
        <p:spPr>
          <a:xfrm>
            <a:off x="10559563" y="6212197"/>
            <a:ext cx="1623201" cy="602032"/>
          </a:xfrm>
          <a:prstGeom prst="rect">
            <a:avLst/>
          </a:prstGeom>
        </p:spPr>
      </p:pic>
      <p:pic>
        <p:nvPicPr>
          <p:cNvPr id="5" name="Content Placeholder 4"/>
          <p:cNvPicPr>
            <a:picLocks noGrp="1" noChangeAspect="1"/>
          </p:cNvPicPr>
          <p:nvPr>
            <p:ph idx="1"/>
          </p:nvPr>
        </p:nvPicPr>
        <p:blipFill>
          <a:blip r:embed="rId7"/>
          <a:stretch>
            <a:fillRect/>
          </a:stretch>
        </p:blipFill>
        <p:spPr>
          <a:xfrm>
            <a:off x="48925" y="1214763"/>
            <a:ext cx="5854332" cy="4997434"/>
          </a:xfrm>
          <a:prstGeom prst="rect">
            <a:avLst/>
          </a:prstGeom>
        </p:spPr>
      </p:pic>
    </p:spTree>
    <p:extLst>
      <p:ext uri="{BB962C8B-B14F-4D97-AF65-F5344CB8AC3E}">
        <p14:creationId xmlns:p14="http://schemas.microsoft.com/office/powerpoint/2010/main" val="40029943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000"/>
                    </a14:imgEffect>
                    <a14:imgEffect>
                      <a14:brightnessContrast bright="5000" contrast="5000"/>
                    </a14:imgEffect>
                  </a14:imgLayer>
                </a14:imgProps>
              </a:ext>
            </a:extLst>
          </a:blip>
          <a:stretch>
            <a:fillRect/>
          </a:stretch>
        </p:blipFill>
        <p:spPr>
          <a:xfrm>
            <a:off x="1123414" y="712488"/>
            <a:ext cx="10181273" cy="5800725"/>
          </a:xfrm>
          <a:prstGeom prst="rect">
            <a:avLst/>
          </a:prstGeom>
        </p:spPr>
      </p:pic>
      <p:sp>
        <p:nvSpPr>
          <p:cNvPr id="2" name="Title 1"/>
          <p:cNvSpPr>
            <a:spLocks noGrp="1"/>
          </p:cNvSpPr>
          <p:nvPr>
            <p:ph type="title"/>
          </p:nvPr>
        </p:nvSpPr>
        <p:spPr>
          <a:xfrm>
            <a:off x="781049" y="-26379"/>
            <a:ext cx="10866005" cy="885577"/>
          </a:xfrm>
        </p:spPr>
        <p:txBody>
          <a:bodyPr>
            <a:normAutofit/>
          </a:bodyPr>
          <a:lstStyle/>
          <a:p>
            <a:r>
              <a:rPr lang="en-US" dirty="0" smtClean="0"/>
              <a:t>Machine learning readiness: Pharos</a:t>
            </a:r>
            <a:endParaRPr lang="en-US" dirty="0"/>
          </a:p>
        </p:txBody>
      </p:sp>
      <p:sp>
        <p:nvSpPr>
          <p:cNvPr id="13" name="Rectangle 96"/>
          <p:cNvSpPr>
            <a:spLocks noChangeArrowheads="1"/>
          </p:cNvSpPr>
          <p:nvPr/>
        </p:nvSpPr>
        <p:spPr bwMode="auto">
          <a:xfrm>
            <a:off x="6499017" y="6553200"/>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11/13/18 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14" name="Text Box 243"/>
          <p:cNvSpPr txBox="1">
            <a:spLocks noChangeArrowheads="1"/>
          </p:cNvSpPr>
          <p:nvPr/>
        </p:nvSpPr>
        <p:spPr bwMode="auto">
          <a:xfrm>
            <a:off x="117393" y="6550223"/>
            <a:ext cx="3859133" cy="307777"/>
          </a:xfrm>
          <a:prstGeom prst="rect">
            <a:avLst/>
          </a:prstGeom>
          <a:noFill/>
          <a:ln w="12700">
            <a:noFill/>
            <a:miter lim="800000"/>
            <a:headEnd type="none" w="sm" len="sm"/>
            <a:tailEnd type="none" w="sm" len="sm"/>
          </a:ln>
        </p:spPr>
        <p:txBody>
          <a:bodyPr wrap="none">
            <a:spAutoFit/>
          </a:bodyPr>
          <a:lstStyle/>
          <a:p>
            <a:pPr lvl="0" eaLnBrk="0" hangingPunct="0">
              <a:defRPr/>
            </a:pPr>
            <a:r>
              <a:rPr lang="en-US" sz="1400" dirty="0">
                <a:solidFill>
                  <a:srgbClr val="000000"/>
                </a:solidFill>
                <a:ea typeface="Verdana" pitchFamily="34" charset="0"/>
                <a:cs typeface="Calibri" panose="020F0502020204030204" pitchFamily="34" charset="0"/>
                <a:hlinkClick r:id="rId4"/>
              </a:rPr>
              <a:t>https://</a:t>
            </a:r>
            <a:r>
              <a:rPr lang="en-US" sz="1400" dirty="0" smtClean="0">
                <a:solidFill>
                  <a:srgbClr val="000000"/>
                </a:solidFill>
                <a:ea typeface="Verdana" pitchFamily="34" charset="0"/>
                <a:cs typeface="Calibri" panose="020F0502020204030204" pitchFamily="34" charset="0"/>
                <a:hlinkClick r:id="rId4"/>
              </a:rPr>
              <a:t>pharos.nih.gov/idg/targets/GRIN2A</a:t>
            </a:r>
            <a:r>
              <a:rPr lang="en-US" sz="1400" dirty="0" smtClean="0">
                <a:solidFill>
                  <a:srgbClr val="000000"/>
                </a:solidFill>
                <a:ea typeface="Verdana" pitchFamily="34" charset="0"/>
                <a:cs typeface="Calibri" panose="020F0502020204030204" pitchFamily="34" charset="0"/>
              </a:rPr>
              <a:t>  </a:t>
            </a:r>
            <a:endPar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8" name="Picture 7"/>
          <p:cNvPicPr>
            <a:picLocks noChangeAspect="1"/>
          </p:cNvPicPr>
          <p:nvPr/>
        </p:nvPicPr>
        <p:blipFill>
          <a:blip r:embed="rId5"/>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19037260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049" y="-26379"/>
            <a:ext cx="10866005" cy="885577"/>
          </a:xfrm>
        </p:spPr>
        <p:txBody>
          <a:bodyPr>
            <a:normAutofit/>
          </a:bodyPr>
          <a:lstStyle/>
          <a:p>
            <a:r>
              <a:rPr lang="en-US" dirty="0" smtClean="0"/>
              <a:t>ML readiness: DrugCentral</a:t>
            </a:r>
            <a:endParaRPr lang="en-US" dirty="0"/>
          </a:p>
        </p:txBody>
      </p:sp>
      <p:sp>
        <p:nvSpPr>
          <p:cNvPr id="13" name="Rectangle 96"/>
          <p:cNvSpPr>
            <a:spLocks noChangeArrowheads="1"/>
          </p:cNvSpPr>
          <p:nvPr/>
        </p:nvSpPr>
        <p:spPr bwMode="auto">
          <a:xfrm>
            <a:off x="6499017" y="6553200"/>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10/16/18 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14" name="Text Box 243"/>
          <p:cNvSpPr txBox="1">
            <a:spLocks noChangeArrowheads="1"/>
          </p:cNvSpPr>
          <p:nvPr/>
        </p:nvSpPr>
        <p:spPr bwMode="auto">
          <a:xfrm>
            <a:off x="117393" y="6550223"/>
            <a:ext cx="3395097" cy="307777"/>
          </a:xfrm>
          <a:prstGeom prst="rect">
            <a:avLst/>
          </a:prstGeom>
          <a:noFill/>
          <a:ln w="12700">
            <a:noFill/>
            <a:miter lim="800000"/>
            <a:headEnd type="none" w="sm" len="sm"/>
            <a:tailEnd type="none" w="sm" len="sm"/>
          </a:ln>
        </p:spPr>
        <p:txBody>
          <a:bodyPr wrap="none">
            <a:spAutoFit/>
          </a:bodyPr>
          <a:lstStyle/>
          <a:p>
            <a:pPr lvl="0" eaLnBrk="0" hangingPunct="0">
              <a:defRPr/>
            </a:pPr>
            <a:r>
              <a:rPr lang="en-US" sz="1400" dirty="0">
                <a:solidFill>
                  <a:srgbClr val="000000"/>
                </a:solidFill>
                <a:ea typeface="Verdana" pitchFamily="34" charset="0"/>
                <a:cs typeface="Calibri" panose="020F0502020204030204" pitchFamily="34" charset="0"/>
                <a:hlinkClick r:id="rId2"/>
              </a:rPr>
              <a:t>http://</a:t>
            </a:r>
            <a:r>
              <a:rPr lang="en-US" sz="1400" dirty="0" smtClean="0">
                <a:solidFill>
                  <a:srgbClr val="000000"/>
                </a:solidFill>
                <a:ea typeface="Verdana" pitchFamily="34" charset="0"/>
                <a:cs typeface="Calibri" panose="020F0502020204030204" pitchFamily="34" charset="0"/>
                <a:hlinkClick r:id="rId2"/>
              </a:rPr>
              <a:t>drugcentral.org/drugcard/1679</a:t>
            </a:r>
            <a:r>
              <a:rPr lang="en-US" sz="1400" dirty="0" smtClean="0">
                <a:solidFill>
                  <a:srgbClr val="000000"/>
                </a:solidFill>
                <a:ea typeface="Verdana" pitchFamily="34" charset="0"/>
                <a:cs typeface="Calibri" panose="020F0502020204030204" pitchFamily="34" charset="0"/>
              </a:rPr>
              <a:t> </a:t>
            </a:r>
            <a:endPar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8" name="Picture 7"/>
          <p:cNvPicPr>
            <a:picLocks noChangeAspect="1"/>
          </p:cNvPicPr>
          <p:nvPr/>
        </p:nvPicPr>
        <p:blipFill>
          <a:blip r:embed="rId3"/>
          <a:stretch>
            <a:fillRect/>
          </a:stretch>
        </p:blipFill>
        <p:spPr>
          <a:xfrm>
            <a:off x="10559563" y="6212197"/>
            <a:ext cx="1623201" cy="602032"/>
          </a:xfrm>
          <a:prstGeom prst="rect">
            <a:avLst/>
          </a:prstGeom>
        </p:spPr>
      </p:pic>
      <p:pic>
        <p:nvPicPr>
          <p:cNvPr id="6" name="Content Placeholder 5"/>
          <p:cNvPicPr>
            <a:picLocks noGrp="1" noChangeAspect="1"/>
          </p:cNvPicPr>
          <p:nvPr>
            <p:ph idx="1"/>
          </p:nvPr>
        </p:nvPicPr>
        <p:blipFill>
          <a:blip r:embed="rId4"/>
          <a:stretch>
            <a:fillRect/>
          </a:stretch>
        </p:blipFill>
        <p:spPr>
          <a:xfrm>
            <a:off x="334736" y="693581"/>
            <a:ext cx="11036427" cy="5684234"/>
          </a:xfrm>
          <a:prstGeom prst="rect">
            <a:avLst/>
          </a:prstGeom>
        </p:spPr>
      </p:pic>
    </p:spTree>
    <p:extLst>
      <p:ext uri="{BB962C8B-B14F-4D97-AF65-F5344CB8AC3E}">
        <p14:creationId xmlns:p14="http://schemas.microsoft.com/office/powerpoint/2010/main" val="1367324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Rectangle 2"/>
          <p:cNvSpPr>
            <a:spLocks noGrp="1" noChangeArrowheads="1"/>
          </p:cNvSpPr>
          <p:nvPr>
            <p:ph type="title"/>
          </p:nvPr>
        </p:nvSpPr>
        <p:spPr>
          <a:xfrm>
            <a:off x="677381" y="0"/>
            <a:ext cx="11007799" cy="1034474"/>
          </a:xfrm>
        </p:spPr>
        <p:txBody>
          <a:bodyPr>
            <a:noAutofit/>
          </a:bodyPr>
          <a:lstStyle/>
          <a:p>
            <a:r>
              <a:rPr lang="en-US" sz="6000" dirty="0" smtClean="0"/>
              <a:t>Protein knowledge graphs</a:t>
            </a:r>
            <a:endParaRPr lang="en-US" sz="6000" dirty="0"/>
          </a:p>
        </p:txBody>
      </p:sp>
      <p:sp>
        <p:nvSpPr>
          <p:cNvPr id="7" name="Content Placeholder 6"/>
          <p:cNvSpPr>
            <a:spLocks noGrp="1"/>
          </p:cNvSpPr>
          <p:nvPr>
            <p:ph sz="half" idx="2"/>
          </p:nvPr>
        </p:nvSpPr>
        <p:spPr>
          <a:xfrm>
            <a:off x="6886210" y="1002370"/>
            <a:ext cx="5261615" cy="5271362"/>
          </a:xfrm>
        </p:spPr>
        <p:txBody>
          <a:bodyPr>
            <a:noAutofit/>
          </a:bodyPr>
          <a:lstStyle/>
          <a:p>
            <a:r>
              <a:rPr lang="en-US" sz="2400" dirty="0">
                <a:latin typeface="Rockwell" panose="02060603020205020403" pitchFamily="18" charset="0"/>
                <a:ea typeface="Verdana" panose="020B0604030504040204" pitchFamily="34" charset="0"/>
                <a:cs typeface="Verdana" panose="020B0604030504040204" pitchFamily="34" charset="0"/>
              </a:rPr>
              <a:t>IDG KMC2 seeks knowledge gaps across the five branches of the “knowledge tree”:  </a:t>
            </a:r>
          </a:p>
          <a:p>
            <a:r>
              <a:rPr lang="en-US" sz="2400" dirty="0">
                <a:latin typeface="Rockwell" panose="02060603020205020403" pitchFamily="18" charset="0"/>
                <a:ea typeface="Verdana" panose="020B0604030504040204" pitchFamily="34" charset="0"/>
                <a:cs typeface="Verdana" panose="020B0604030504040204" pitchFamily="34" charset="0"/>
              </a:rPr>
              <a:t>Genotype; Phenotype; Interactions &amp; Pathways; Structure &amp; Function; and Expression, respectively. </a:t>
            </a:r>
          </a:p>
          <a:p>
            <a:r>
              <a:rPr lang="en-US" sz="2400" dirty="0">
                <a:latin typeface="Rockwell" panose="02060603020205020403" pitchFamily="18" charset="0"/>
                <a:ea typeface="Verdana" panose="020B0604030504040204" pitchFamily="34" charset="0"/>
                <a:cs typeface="Verdana" panose="020B0604030504040204" pitchFamily="34" charset="0"/>
              </a:rPr>
              <a:t>We </a:t>
            </a:r>
            <a:r>
              <a:rPr lang="en-US" sz="2400" dirty="0" smtClean="0">
                <a:latin typeface="Rockwell" panose="02060603020205020403" pitchFamily="18" charset="0"/>
                <a:ea typeface="Verdana" panose="020B0604030504040204" pitchFamily="34" charset="0"/>
                <a:cs typeface="Verdana" panose="020B0604030504040204" pitchFamily="34" charset="0"/>
              </a:rPr>
              <a:t>can use </a:t>
            </a:r>
            <a:r>
              <a:rPr lang="en-US" sz="2400" dirty="0">
                <a:latin typeface="Rockwell" panose="02060603020205020403" pitchFamily="18" charset="0"/>
                <a:ea typeface="Verdana" panose="020B0604030504040204" pitchFamily="34" charset="0"/>
                <a:cs typeface="Verdana" panose="020B0604030504040204" pitchFamily="34" charset="0"/>
              </a:rPr>
              <a:t>biological systems network modeling to infer novel relationships based on available evidence, and infer new “function” and “role in disease” data based on other layers of evidence</a:t>
            </a:r>
          </a:p>
          <a:p>
            <a:r>
              <a:rPr lang="en-US" sz="2400" dirty="0">
                <a:latin typeface="Rockwell" panose="02060603020205020403" pitchFamily="18" charset="0"/>
                <a:ea typeface="Verdana" panose="020B0604030504040204" pitchFamily="34" charset="0"/>
                <a:cs typeface="Verdana" panose="020B0604030504040204" pitchFamily="34" charset="0"/>
              </a:rPr>
              <a:t>Primary focus on </a:t>
            </a:r>
            <a:r>
              <a:rPr lang="en-US" sz="2400" b="1" dirty="0">
                <a:latin typeface="Rockwell" panose="02060603020205020403" pitchFamily="18" charset="0"/>
                <a:ea typeface="Verdana" panose="020B0604030504040204" pitchFamily="34" charset="0"/>
                <a:cs typeface="Verdana" panose="020B0604030504040204" pitchFamily="34" charset="0"/>
              </a:rPr>
              <a:t>Tdark</a:t>
            </a:r>
            <a:r>
              <a:rPr lang="en-US" sz="2400" dirty="0">
                <a:latin typeface="Rockwell" panose="02060603020205020403" pitchFamily="18" charset="0"/>
                <a:ea typeface="Verdana" panose="020B0604030504040204" pitchFamily="34" charset="0"/>
                <a:cs typeface="Verdana" panose="020B0604030504040204" pitchFamily="34" charset="0"/>
              </a:rPr>
              <a:t> &amp; </a:t>
            </a:r>
            <a:r>
              <a:rPr lang="en-US" sz="2400" b="1" dirty="0">
                <a:latin typeface="Rockwell" panose="02060603020205020403" pitchFamily="18" charset="0"/>
                <a:ea typeface="Verdana" panose="020B0604030504040204" pitchFamily="34" charset="0"/>
                <a:cs typeface="Verdana" panose="020B0604030504040204" pitchFamily="34" charset="0"/>
              </a:rPr>
              <a:t>Tbio</a:t>
            </a:r>
            <a:endParaRPr lang="en-US" sz="2200" b="1" dirty="0">
              <a:latin typeface="Rockwell" panose="02060603020205020403" pitchFamily="18" charset="0"/>
              <a:ea typeface="Verdana" panose="020B0604030504040204" pitchFamily="34" charset="0"/>
              <a:cs typeface="Verdana" panose="020B0604030504040204" pitchFamily="34" charset="0"/>
            </a:endParaRPr>
          </a:p>
        </p:txBody>
      </p:sp>
      <p:pic>
        <p:nvPicPr>
          <p:cNvPr id="9" name="Content Placeholder 8"/>
          <p:cNvPicPr>
            <a:picLocks noGrp="1" noChangeAspect="1"/>
          </p:cNvPicPr>
          <p:nvPr>
            <p:ph sz="half" idx="1"/>
          </p:nvPr>
        </p:nvPicPr>
        <p:blipFill>
          <a:blip r:embed="rId2"/>
          <a:stretch>
            <a:fillRect/>
          </a:stretch>
        </p:blipFill>
        <p:spPr>
          <a:xfrm>
            <a:off x="112446" y="936876"/>
            <a:ext cx="6704739" cy="5546252"/>
          </a:xfrm>
          <a:prstGeom prst="rect">
            <a:avLst/>
          </a:prstGeom>
        </p:spPr>
      </p:pic>
      <p:sp>
        <p:nvSpPr>
          <p:cNvPr id="8" name="Rectangle 7"/>
          <p:cNvSpPr/>
          <p:nvPr/>
        </p:nvSpPr>
        <p:spPr>
          <a:xfrm>
            <a:off x="17397" y="6541514"/>
            <a:ext cx="6816264" cy="307777"/>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O. Ursu, T Oprea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et al., </a:t>
            </a: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IDG2 KMC</a:t>
            </a:r>
            <a:endPar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2"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2/01/18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pic>
        <p:nvPicPr>
          <p:cNvPr id="10" name="Picture 9"/>
          <p:cNvPicPr>
            <a:picLocks noChangeAspect="1"/>
          </p:cNvPicPr>
          <p:nvPr/>
        </p:nvPicPr>
        <p:blipFill>
          <a:blip r:embed="rId3"/>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20656659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Rectangle 2"/>
          <p:cNvSpPr>
            <a:spLocks noGrp="1" noChangeArrowheads="1"/>
          </p:cNvSpPr>
          <p:nvPr>
            <p:ph type="title"/>
          </p:nvPr>
        </p:nvSpPr>
        <p:spPr>
          <a:xfrm>
            <a:off x="677381" y="0"/>
            <a:ext cx="11007799" cy="1034474"/>
          </a:xfrm>
        </p:spPr>
        <p:txBody>
          <a:bodyPr>
            <a:noAutofit/>
          </a:bodyPr>
          <a:lstStyle/>
          <a:p>
            <a:r>
              <a:rPr lang="en-US" sz="6000" dirty="0"/>
              <a:t>The </a:t>
            </a:r>
            <a:r>
              <a:rPr lang="en-US" sz="6000" dirty="0" err="1"/>
              <a:t>Metapath</a:t>
            </a:r>
            <a:r>
              <a:rPr lang="en-US" sz="6000" dirty="0"/>
              <a:t> approach</a:t>
            </a:r>
            <a:endParaRPr lang="en-US" sz="6600" dirty="0"/>
          </a:p>
        </p:txBody>
      </p:sp>
      <p:sp>
        <p:nvSpPr>
          <p:cNvPr id="7" name="Content Placeholder 6"/>
          <p:cNvSpPr>
            <a:spLocks noGrp="1"/>
          </p:cNvSpPr>
          <p:nvPr>
            <p:ph sz="half" idx="2"/>
          </p:nvPr>
        </p:nvSpPr>
        <p:spPr>
          <a:xfrm>
            <a:off x="6886210" y="784651"/>
            <a:ext cx="5261615" cy="5271362"/>
          </a:xfrm>
        </p:spPr>
        <p:txBody>
          <a:bodyPr>
            <a:noAutofit/>
          </a:bodyPr>
          <a:lstStyle/>
          <a:p>
            <a:r>
              <a:rPr lang="en-US" sz="2400" dirty="0" smtClean="0"/>
              <a:t>a </a:t>
            </a:r>
            <a:r>
              <a:rPr lang="en-US" sz="2400" i="1" dirty="0" smtClean="0"/>
              <a:t>meta-path</a:t>
            </a:r>
            <a:r>
              <a:rPr lang="en-US" sz="2400" dirty="0" smtClean="0"/>
              <a:t> </a:t>
            </a:r>
            <a:r>
              <a:rPr lang="en-US" sz="2400" dirty="0"/>
              <a:t>is a path consisting of a sequence of relations defined between different object types (</a:t>
            </a:r>
            <a:r>
              <a:rPr lang="en-US" sz="2400" i="1" dirty="0"/>
              <a:t>i.e.,</a:t>
            </a:r>
            <a:r>
              <a:rPr lang="en-US" sz="2400" dirty="0"/>
              <a:t> structural paths at the meta level)</a:t>
            </a:r>
            <a:r>
              <a:rPr lang="en-US" sz="2400" dirty="0" smtClean="0">
                <a:latin typeface="Rockwell" panose="02060603020205020403" pitchFamily="18" charset="0"/>
                <a:ea typeface="Verdana" panose="020B0604030504040204" pitchFamily="34" charset="0"/>
                <a:cs typeface="Verdana" panose="020B0604030504040204" pitchFamily="34" charset="0"/>
              </a:rPr>
              <a:t> </a:t>
            </a:r>
            <a:endParaRPr lang="en-US" sz="2400" dirty="0">
              <a:latin typeface="Rockwell" panose="02060603020205020403" pitchFamily="18" charset="0"/>
              <a:ea typeface="Verdana" panose="020B0604030504040204" pitchFamily="34" charset="0"/>
              <a:cs typeface="Verdana" panose="020B0604030504040204" pitchFamily="34" charset="0"/>
            </a:endParaRPr>
          </a:p>
          <a:p>
            <a:r>
              <a:rPr lang="en-US" sz="2400" dirty="0" smtClean="0">
                <a:latin typeface="Rockwell" panose="02060603020205020403" pitchFamily="18" charset="0"/>
                <a:ea typeface="Verdana" panose="020B0604030504040204" pitchFamily="34" charset="0"/>
                <a:cs typeface="Verdana" panose="020B0604030504040204" pitchFamily="34" charset="0"/>
              </a:rPr>
              <a:t>Our </a:t>
            </a:r>
            <a:r>
              <a:rPr lang="en-US" sz="2400" dirty="0" err="1" smtClean="0">
                <a:latin typeface="Rockwell" panose="02060603020205020403" pitchFamily="18" charset="0"/>
                <a:ea typeface="Verdana" panose="020B0604030504040204" pitchFamily="34" charset="0"/>
                <a:cs typeface="Verdana" panose="020B0604030504040204" pitchFamily="34" charset="0"/>
              </a:rPr>
              <a:t>metapaths</a:t>
            </a:r>
            <a:r>
              <a:rPr lang="en-US" sz="2400" dirty="0" smtClean="0">
                <a:latin typeface="Rockwell" panose="02060603020205020403" pitchFamily="18" charset="0"/>
                <a:ea typeface="Verdana" panose="020B0604030504040204" pitchFamily="34" charset="0"/>
                <a:cs typeface="Verdana" panose="020B0604030504040204" pitchFamily="34" charset="0"/>
              </a:rPr>
              <a:t> encode </a:t>
            </a:r>
            <a:r>
              <a:rPr lang="en-US" sz="2400" dirty="0">
                <a:latin typeface="Rockwell" panose="02060603020205020403" pitchFamily="18" charset="0"/>
                <a:ea typeface="Verdana" panose="020B0604030504040204" pitchFamily="34" charset="0"/>
                <a:cs typeface="Verdana" panose="020B0604030504040204" pitchFamily="34" charset="0"/>
              </a:rPr>
              <a:t>type-specific </a:t>
            </a:r>
            <a:r>
              <a:rPr lang="en-US" sz="2400" dirty="0" smtClean="0">
                <a:latin typeface="Rockwell" panose="02060603020205020403" pitchFamily="18" charset="0"/>
                <a:ea typeface="Verdana" panose="020B0604030504040204" pitchFamily="34" charset="0"/>
                <a:cs typeface="Verdana" panose="020B0604030504040204" pitchFamily="34" charset="0"/>
              </a:rPr>
              <a:t>network topology </a:t>
            </a:r>
            <a:r>
              <a:rPr lang="en-US" sz="2400" dirty="0">
                <a:latin typeface="Rockwell" panose="02060603020205020403" pitchFamily="18" charset="0"/>
                <a:ea typeface="Verdana" panose="020B0604030504040204" pitchFamily="34" charset="0"/>
                <a:cs typeface="Verdana" panose="020B0604030504040204" pitchFamily="34" charset="0"/>
              </a:rPr>
              <a:t>between the source node (e.g., </a:t>
            </a:r>
            <a:r>
              <a:rPr lang="en-US" sz="2400" dirty="0" smtClean="0">
                <a:latin typeface="Rockwell" panose="02060603020205020403" pitchFamily="18" charset="0"/>
                <a:ea typeface="Verdana" panose="020B0604030504040204" pitchFamily="34" charset="0"/>
                <a:cs typeface="Verdana" panose="020B0604030504040204" pitchFamily="34" charset="0"/>
              </a:rPr>
              <a:t>Protein) </a:t>
            </a:r>
            <a:r>
              <a:rPr lang="en-US" sz="2400" dirty="0">
                <a:latin typeface="Rockwell" panose="02060603020205020403" pitchFamily="18" charset="0"/>
                <a:ea typeface="Verdana" panose="020B0604030504040204" pitchFamily="34" charset="0"/>
                <a:cs typeface="Verdana" panose="020B0604030504040204" pitchFamily="34" charset="0"/>
              </a:rPr>
              <a:t>and the destination node (e.g., </a:t>
            </a:r>
            <a:r>
              <a:rPr lang="en-US" sz="2400" dirty="0" smtClean="0">
                <a:latin typeface="Rockwell" panose="02060603020205020403" pitchFamily="18" charset="0"/>
                <a:ea typeface="Verdana" panose="020B0604030504040204" pitchFamily="34" charset="0"/>
                <a:cs typeface="Verdana" panose="020B0604030504040204" pitchFamily="34" charset="0"/>
              </a:rPr>
              <a:t>Disease). </a:t>
            </a:r>
            <a:endParaRPr lang="en-US" sz="2400" dirty="0">
              <a:latin typeface="Rockwell" panose="02060603020205020403" pitchFamily="18" charset="0"/>
              <a:ea typeface="Verdana" panose="020B0604030504040204" pitchFamily="34" charset="0"/>
              <a:cs typeface="Verdana" panose="020B0604030504040204" pitchFamily="34" charset="0"/>
            </a:endParaRPr>
          </a:p>
          <a:p>
            <a:r>
              <a:rPr lang="en-US" sz="2400" dirty="0" smtClean="0">
                <a:latin typeface="Rockwell" panose="02060603020205020403" pitchFamily="18" charset="0"/>
                <a:ea typeface="Verdana" panose="020B0604030504040204" pitchFamily="34" charset="0"/>
                <a:cs typeface="Verdana" panose="020B0604030504040204" pitchFamily="34" charset="0"/>
              </a:rPr>
              <a:t>This approach </a:t>
            </a:r>
            <a:r>
              <a:rPr lang="en-US" sz="2400" dirty="0">
                <a:latin typeface="Rockwell" panose="02060603020205020403" pitchFamily="18" charset="0"/>
                <a:ea typeface="Verdana" panose="020B0604030504040204" pitchFamily="34" charset="0"/>
                <a:cs typeface="Verdana" panose="020B0604030504040204" pitchFamily="34" charset="0"/>
              </a:rPr>
              <a:t>enables </a:t>
            </a:r>
            <a:r>
              <a:rPr lang="en-US" sz="2400" dirty="0" smtClean="0">
                <a:latin typeface="Rockwell" panose="02060603020205020403" pitchFamily="18" charset="0"/>
                <a:ea typeface="Verdana" panose="020B0604030504040204" pitchFamily="34" charset="0"/>
                <a:cs typeface="Verdana" panose="020B0604030504040204" pitchFamily="34" charset="0"/>
              </a:rPr>
              <a:t>the trans-formation </a:t>
            </a:r>
            <a:r>
              <a:rPr lang="en-US" sz="2400" dirty="0">
                <a:latin typeface="Rockwell" panose="02060603020205020403" pitchFamily="18" charset="0"/>
                <a:ea typeface="Verdana" panose="020B0604030504040204" pitchFamily="34" charset="0"/>
                <a:cs typeface="Verdana" panose="020B0604030504040204" pitchFamily="34" charset="0"/>
              </a:rPr>
              <a:t>of assertions/evidence chains of heterogeneous biological data types into a </a:t>
            </a:r>
            <a:r>
              <a:rPr lang="en-US" sz="2400" dirty="0" smtClean="0">
                <a:latin typeface="Rockwell" panose="02060603020205020403" pitchFamily="18" charset="0"/>
                <a:ea typeface="Verdana" panose="020B0604030504040204" pitchFamily="34" charset="0"/>
                <a:cs typeface="Verdana" panose="020B0604030504040204" pitchFamily="34" charset="0"/>
              </a:rPr>
              <a:t>ML ready </a:t>
            </a:r>
            <a:r>
              <a:rPr lang="en-US" sz="2400" dirty="0">
                <a:latin typeface="Rockwell" panose="02060603020205020403" pitchFamily="18" charset="0"/>
                <a:ea typeface="Verdana" panose="020B0604030504040204" pitchFamily="34" charset="0"/>
                <a:cs typeface="Verdana" panose="020B0604030504040204" pitchFamily="34" charset="0"/>
              </a:rPr>
              <a:t>format. </a:t>
            </a:r>
            <a:endParaRPr lang="en-US" sz="2200" b="1" dirty="0">
              <a:latin typeface="Rockwell" panose="02060603020205020403" pitchFamily="18" charset="0"/>
              <a:ea typeface="Verdana" panose="020B0604030504040204" pitchFamily="34" charset="0"/>
              <a:cs typeface="Verdana" panose="020B0604030504040204" pitchFamily="34" charset="0"/>
            </a:endParaRPr>
          </a:p>
        </p:txBody>
      </p:sp>
      <p:sp>
        <p:nvSpPr>
          <p:cNvPr id="8" name="Rectangle 7"/>
          <p:cNvSpPr/>
          <p:nvPr/>
        </p:nvSpPr>
        <p:spPr>
          <a:xfrm>
            <a:off x="17396" y="6541514"/>
            <a:ext cx="8064157" cy="307777"/>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hlinkClick r:id="rId2"/>
              </a:rPr>
              <a:t>G. Fu et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hlinkClick r:id="rId2"/>
              </a:rPr>
              <a:t>al., </a:t>
            </a:r>
            <a:r>
              <a:rPr kumimoji="0" lang="en-US" sz="1400" b="0" i="1"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hlinkClick r:id="rId2"/>
              </a:rPr>
              <a:t>BMC Bioinformatics</a:t>
            </a: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hlinkClick r:id="rId2"/>
              </a:rPr>
              <a:t> </a:t>
            </a:r>
            <a:r>
              <a:rPr kumimoji="0" lang="en-US" sz="1400" b="1"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hlinkClick r:id="rId2"/>
              </a:rPr>
              <a:t>2016</a:t>
            </a: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hlinkClick r:id="rId2"/>
              </a:rPr>
              <a:t>, 17:160</a:t>
            </a: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 is an early example for drug-target interactions</a:t>
            </a:r>
            <a:endPar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2" name="Rectangle 96"/>
          <p:cNvSpPr>
            <a:spLocks noChangeArrowheads="1"/>
          </p:cNvSpPr>
          <p:nvPr/>
        </p:nvSpPr>
        <p:spPr bwMode="auto">
          <a:xfrm>
            <a:off x="8793267"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10/01/18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pic>
        <p:nvPicPr>
          <p:cNvPr id="9" name="Picture 8"/>
          <p:cNvPicPr>
            <a:picLocks noChangeAspect="1"/>
          </p:cNvPicPr>
          <p:nvPr/>
        </p:nvPicPr>
        <p:blipFill>
          <a:blip r:embed="rId3"/>
          <a:stretch>
            <a:fillRect/>
          </a:stretch>
        </p:blipFill>
        <p:spPr>
          <a:xfrm>
            <a:off x="10559563" y="6212197"/>
            <a:ext cx="1623201" cy="602032"/>
          </a:xfrm>
          <a:prstGeom prst="rect">
            <a:avLst/>
          </a:prstGeom>
        </p:spPr>
      </p:pic>
      <p:sp>
        <p:nvSpPr>
          <p:cNvPr id="2" name="Rectangle 1"/>
          <p:cNvSpPr/>
          <p:nvPr/>
        </p:nvSpPr>
        <p:spPr>
          <a:xfrm>
            <a:off x="195081" y="5724365"/>
            <a:ext cx="6928529" cy="83099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Similar assertions or evidence form </a:t>
            </a:r>
            <a:r>
              <a:rPr kumimoji="0" lang="en-US" sz="1600" b="0" i="0" u="none" strike="noStrike" kern="1200" cap="none" spc="0" normalizeH="0" baseline="0" noProof="0" dirty="0" err="1">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metapaths</a:t>
            </a:r>
            <a:r>
              <a:rPr kumimoji="0" lang="en-US" sz="1600" b="0" i="0" u="none" strike="noStrike" kern="1200" cap="none" spc="0" normalizeH="0" baseline="0" noProof="0" dirty="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 (white).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Instances of </a:t>
            </a:r>
            <a:r>
              <a:rPr kumimoji="0" lang="en-US" sz="1600" b="0" i="0" u="none" strike="noStrike" kern="1200" cap="none" spc="0" normalizeH="0" baseline="0" noProof="0" dirty="0" err="1">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metapath</a:t>
            </a:r>
            <a:r>
              <a:rPr kumimoji="0" lang="en-US" sz="1600" b="0" i="0" u="none" strike="noStrike" kern="1200" cap="none" spc="0" normalizeH="0" baseline="0" noProof="0" dirty="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 (</a:t>
            </a:r>
            <a:r>
              <a:rPr kumimoji="0" lang="en-US" sz="1600" b="0" i="0" u="none" strike="noStrike" kern="1200" cap="none" spc="0" normalizeH="0" baseline="0" noProof="0" dirty="0" smtClean="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paths) </a:t>
            </a:r>
            <a:r>
              <a:rPr kumimoji="0" lang="en-US" sz="1600" b="0" i="0" u="none" strike="noStrike" kern="1200" cap="none" spc="0" normalizeH="0" baseline="0" noProof="0" dirty="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are used to determine the strength of the evidence linking a gene to disease/phenotype/function.</a:t>
            </a:r>
          </a:p>
        </p:txBody>
      </p:sp>
      <p:pic>
        <p:nvPicPr>
          <p:cNvPr id="4" name="Content Placeholder 3"/>
          <p:cNvPicPr>
            <a:picLocks noGrp="1" noChangeAspect="1"/>
          </p:cNvPicPr>
          <p:nvPr>
            <p:ph sz="half" idx="1"/>
          </p:nvPr>
        </p:nvPicPr>
        <p:blipFill>
          <a:blip r:embed="rId4"/>
          <a:stretch>
            <a:fillRect/>
          </a:stretch>
        </p:blipFill>
        <p:spPr>
          <a:xfrm>
            <a:off x="258581" y="903366"/>
            <a:ext cx="6603774" cy="4608676"/>
          </a:xfrm>
          <a:prstGeom prst="rect">
            <a:avLst/>
          </a:prstGeom>
        </p:spPr>
      </p:pic>
    </p:spTree>
    <p:extLst>
      <p:ext uri="{BB962C8B-B14F-4D97-AF65-F5344CB8AC3E}">
        <p14:creationId xmlns:p14="http://schemas.microsoft.com/office/powerpoint/2010/main" val="5637818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237"/>
            <a:ext cx="12192000" cy="821418"/>
          </a:xfrm>
          <a:solidFill>
            <a:srgbClr val="3333FF"/>
          </a:solidFill>
        </p:spPr>
        <p:txBody>
          <a:bodyPr>
            <a:normAutofit/>
          </a:bodyPr>
          <a:lstStyle/>
          <a:p>
            <a:r>
              <a:rPr lang="en-US" sz="4800" dirty="0" smtClean="0">
                <a:solidFill>
                  <a:schemeClr val="bg1"/>
                </a:solidFill>
              </a:rPr>
              <a:t>Why Big Pharma and biotech are betting big on AI</a:t>
            </a:r>
            <a:endParaRPr lang="en-US" sz="4800" dirty="0">
              <a:solidFill>
                <a:schemeClr val="bg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815181"/>
            <a:ext cx="12192000" cy="6096000"/>
          </a:xfrm>
        </p:spPr>
      </p:pic>
      <p:sp>
        <p:nvSpPr>
          <p:cNvPr id="5" name="Rectangle 4"/>
          <p:cNvSpPr/>
          <p:nvPr/>
        </p:nvSpPr>
        <p:spPr>
          <a:xfrm>
            <a:off x="6471526" y="5682733"/>
            <a:ext cx="5687134" cy="369332"/>
          </a:xfrm>
          <a:prstGeom prst="rect">
            <a:avLst/>
          </a:prstGeom>
        </p:spPr>
        <p:txBody>
          <a:bodyPr wrap="none">
            <a:spAutoFit/>
          </a:bodyPr>
          <a:lstStyle/>
          <a:p>
            <a:r>
              <a:rPr lang="en-US" dirty="0">
                <a:latin typeface="Rockwell" panose="02060603020205020403" pitchFamily="18" charset="0"/>
                <a:hlinkClick r:id="rId4"/>
              </a:rPr>
              <a:t>https://</a:t>
            </a:r>
            <a:r>
              <a:rPr lang="en-US" dirty="0" smtClean="0">
                <a:latin typeface="Rockwell" panose="02060603020205020403" pitchFamily="18" charset="0"/>
                <a:hlinkClick r:id="rId4"/>
              </a:rPr>
              <a:t>www.nbcnews.com/mach/amp/ncna852246</a:t>
            </a:r>
            <a:r>
              <a:rPr lang="en-US" dirty="0" smtClean="0">
                <a:latin typeface="Rockwell" panose="02060603020205020403" pitchFamily="18" charset="0"/>
              </a:rPr>
              <a:t> </a:t>
            </a:r>
            <a:endParaRPr lang="en-US" dirty="0">
              <a:latin typeface="Rockwell" panose="02060603020205020403" pitchFamily="18" charset="0"/>
            </a:endParaRPr>
          </a:p>
        </p:txBody>
      </p:sp>
      <p:sp>
        <p:nvSpPr>
          <p:cNvPr id="8" name="Rectangle 96"/>
          <p:cNvSpPr>
            <a:spLocks noChangeArrowheads="1"/>
          </p:cNvSpPr>
          <p:nvPr/>
        </p:nvSpPr>
        <p:spPr bwMode="auto">
          <a:xfrm>
            <a:off x="7265776" y="6553201"/>
            <a:ext cx="1528816" cy="307777"/>
          </a:xfrm>
          <a:prstGeom prst="rect">
            <a:avLst/>
          </a:prstGeom>
          <a:noFill/>
          <a:ln w="12700">
            <a:noFill/>
            <a:miter lim="800000"/>
            <a:headEnd type="none" w="sm" len="sm"/>
            <a:tailEnd type="none" w="sm" len="sm"/>
          </a:ln>
        </p:spPr>
        <p:txBody>
          <a:bodyPr wrap="none">
            <a:spAutoFit/>
          </a:bodyPr>
          <a:lstStyle/>
          <a:p>
            <a:pPr eaLnBrk="0" fontAlgn="base" hangingPunct="0">
              <a:spcBef>
                <a:spcPct val="0"/>
              </a:spcBef>
              <a:spcAft>
                <a:spcPct val="0"/>
              </a:spcAft>
              <a:defRPr/>
            </a:pPr>
            <a:r>
              <a:rPr lang="en-US" sz="1400" dirty="0" smtClean="0">
                <a:solidFill>
                  <a:srgbClr val="000000"/>
                </a:solidFill>
                <a:latin typeface="Rockwell" panose="02060603020205020403"/>
                <a:cs typeface="Calibri" panose="020F0502020204030204" pitchFamily="34" charset="0"/>
              </a:rPr>
              <a:t>3/01/18 </a:t>
            </a:r>
            <a:r>
              <a:rPr lang="en-US" sz="1400" dirty="0">
                <a:solidFill>
                  <a:srgbClr val="000000"/>
                </a:solidFill>
                <a:latin typeface="Rockwell" panose="02060603020205020403"/>
                <a:cs typeface="Calibri" panose="020F0502020204030204" pitchFamily="34" charset="0"/>
              </a:rPr>
              <a:t>r</a:t>
            </a:r>
            <a:r>
              <a:rPr lang="de-DE" sz="1400" dirty="0">
                <a:solidFill>
                  <a:srgbClr val="000000"/>
                </a:solidFill>
                <a:latin typeface="Rockwell" panose="02060603020205020403"/>
                <a:cs typeface="Calibri" panose="020F0502020204030204" pitchFamily="34" charset="0"/>
              </a:rPr>
              <a:t>evision</a:t>
            </a:r>
            <a:endParaRPr lang="en-GB" sz="1400" dirty="0">
              <a:solidFill>
                <a:srgbClr val="000000"/>
              </a:solidFill>
              <a:latin typeface="Rockwell" panose="02060603020205020403"/>
              <a:cs typeface="Calibri" panose="020F0502020204030204" pitchFamily="34" charset="0"/>
            </a:endParaRPr>
          </a:p>
        </p:txBody>
      </p:sp>
    </p:spTree>
    <p:extLst>
      <p:ext uri="{BB962C8B-B14F-4D97-AF65-F5344CB8AC3E}">
        <p14:creationId xmlns:p14="http://schemas.microsoft.com/office/powerpoint/2010/main" val="3080264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Rectangle 2"/>
          <p:cNvSpPr>
            <a:spLocks noGrp="1" noChangeArrowheads="1"/>
          </p:cNvSpPr>
          <p:nvPr>
            <p:ph type="title"/>
          </p:nvPr>
        </p:nvSpPr>
        <p:spPr>
          <a:xfrm>
            <a:off x="372581" y="26962"/>
            <a:ext cx="11311781" cy="1207595"/>
          </a:xfrm>
        </p:spPr>
        <p:txBody>
          <a:bodyPr>
            <a:noAutofit/>
          </a:bodyPr>
          <a:lstStyle/>
          <a:p>
            <a:r>
              <a:rPr lang="en-US" sz="6000" dirty="0" smtClean="0"/>
              <a:t>Machine learning as precursor to AI</a:t>
            </a:r>
            <a:endParaRPr lang="en-US" sz="6000" dirty="0"/>
          </a:p>
        </p:txBody>
      </p:sp>
      <p:pic>
        <p:nvPicPr>
          <p:cNvPr id="5" name="Content Placeholder 4"/>
          <p:cNvPicPr>
            <a:picLocks noGrp="1" noChangeAspect="1"/>
          </p:cNvPicPr>
          <p:nvPr>
            <p:ph sz="half" idx="2"/>
          </p:nvPr>
        </p:nvPicPr>
        <p:blipFill>
          <a:blip r:embed="rId2"/>
          <a:stretch>
            <a:fillRect/>
          </a:stretch>
        </p:blipFill>
        <p:spPr>
          <a:xfrm>
            <a:off x="7933041" y="1201888"/>
            <a:ext cx="4031411" cy="3641477"/>
          </a:xfrm>
          <a:prstGeom prst="rect">
            <a:avLst/>
          </a:prstGeom>
        </p:spPr>
      </p:pic>
      <p:pic>
        <p:nvPicPr>
          <p:cNvPr id="4" name="Content Placeholder 3"/>
          <p:cNvPicPr>
            <a:picLocks noGrp="1" noChangeAspect="1"/>
          </p:cNvPicPr>
          <p:nvPr>
            <p:ph sz="half" idx="1"/>
          </p:nvPr>
        </p:nvPicPr>
        <p:blipFill>
          <a:blip r:embed="rId3"/>
          <a:stretch>
            <a:fillRect/>
          </a:stretch>
        </p:blipFill>
        <p:spPr>
          <a:xfrm>
            <a:off x="149206" y="998450"/>
            <a:ext cx="7396654" cy="4527930"/>
          </a:xfrm>
          <a:prstGeom prst="rect">
            <a:avLst/>
          </a:prstGeom>
        </p:spPr>
      </p:pic>
      <p:sp>
        <p:nvSpPr>
          <p:cNvPr id="13" name="Rectangle 12"/>
          <p:cNvSpPr/>
          <p:nvPr/>
        </p:nvSpPr>
        <p:spPr>
          <a:xfrm>
            <a:off x="6243422" y="4267122"/>
            <a:ext cx="5099689" cy="954107"/>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Rockwell" panose="02060603020205020403"/>
                <a:ea typeface="+mn-ea"/>
                <a:cs typeface="+mn-cs"/>
              </a:rPr>
              <a:t>one protein-disease association at the time</a:t>
            </a:r>
            <a:endPar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5" name="Rectangle 14"/>
          <p:cNvSpPr/>
          <p:nvPr/>
        </p:nvSpPr>
        <p:spPr>
          <a:xfrm>
            <a:off x="17397" y="6541514"/>
            <a:ext cx="6816264" cy="307777"/>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O. Ursu, T Oprea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et al., </a:t>
            </a: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IDG2 KMC</a:t>
            </a:r>
            <a:endPar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6"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2/01/18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pic>
        <p:nvPicPr>
          <p:cNvPr id="9" name="Picture 8"/>
          <p:cNvPicPr>
            <a:picLocks noChangeAspect="1"/>
          </p:cNvPicPr>
          <p:nvPr/>
        </p:nvPicPr>
        <p:blipFill>
          <a:blip r:embed="rId4"/>
          <a:stretch>
            <a:fillRect/>
          </a:stretch>
        </p:blipFill>
        <p:spPr>
          <a:xfrm>
            <a:off x="10559563" y="6212197"/>
            <a:ext cx="1623201" cy="602032"/>
          </a:xfrm>
          <a:prstGeom prst="rect">
            <a:avLst/>
          </a:prstGeom>
        </p:spPr>
      </p:pic>
      <p:sp>
        <p:nvSpPr>
          <p:cNvPr id="2" name="Rectangle 1"/>
          <p:cNvSpPr/>
          <p:nvPr/>
        </p:nvSpPr>
        <p:spPr>
          <a:xfrm>
            <a:off x="191021" y="5552329"/>
            <a:ext cx="11493341" cy="923330"/>
          </a:xfrm>
          <a:prstGeom prst="rect">
            <a:avLst/>
          </a:prstGeom>
        </p:spPr>
        <p:txBody>
          <a:bodyPr wrap="square">
            <a:spAutoFit/>
          </a:bodyPr>
          <a:lstStyle/>
          <a:p>
            <a:pPr algn="just"/>
            <a:r>
              <a:rPr lang="en-US" dirty="0">
                <a:ea typeface="Calibri" panose="020F0502020204030204" pitchFamily="34" charset="0"/>
                <a:cs typeface="Times New Roman" panose="02020603050405020304" pitchFamily="18" charset="0"/>
              </a:rPr>
              <a:t>Genes associated with a disease/phenotype are </a:t>
            </a:r>
            <a:r>
              <a:rPr lang="en-US" i="1" dirty="0">
                <a:ea typeface="Calibri" panose="020F0502020204030204" pitchFamily="34" charset="0"/>
                <a:cs typeface="Times New Roman" panose="02020603050405020304" pitchFamily="18" charset="0"/>
              </a:rPr>
              <a:t>positive</a:t>
            </a:r>
            <a:r>
              <a:rPr lang="en-US" dirty="0">
                <a:ea typeface="Calibri" panose="020F0502020204030204" pitchFamily="34" charset="0"/>
                <a:cs typeface="Times New Roman" panose="02020603050405020304" pitchFamily="18" charset="0"/>
              </a:rPr>
              <a:t> examples, whereas genes lacking the same association are negative examples. </a:t>
            </a:r>
            <a:r>
              <a:rPr lang="en-US" dirty="0" smtClean="0">
                <a:ea typeface="Calibri" panose="020F0502020204030204" pitchFamily="34" charset="0"/>
                <a:cs typeface="Times New Roman" panose="02020603050405020304" pitchFamily="18" charset="0"/>
              </a:rPr>
              <a:t>The </a:t>
            </a:r>
            <a:r>
              <a:rPr lang="en-US" dirty="0" err="1">
                <a:ea typeface="Calibri" panose="020F0502020204030204" pitchFamily="34" charset="0"/>
                <a:cs typeface="Times New Roman" panose="02020603050405020304" pitchFamily="18" charset="0"/>
              </a:rPr>
              <a:t>Metapath</a:t>
            </a:r>
            <a:r>
              <a:rPr lang="en-US" dirty="0">
                <a:ea typeface="Calibri" panose="020F0502020204030204" pitchFamily="34" charset="0"/>
                <a:cs typeface="Times New Roman" panose="02020603050405020304" pitchFamily="18" charset="0"/>
              </a:rPr>
              <a:t> approach transforms assertions/evidence chains into classification problems that can be solved using suitably designed machine learning algorithms.</a:t>
            </a:r>
          </a:p>
        </p:txBody>
      </p:sp>
    </p:spTree>
    <p:extLst>
      <p:ext uri="{BB962C8B-B14F-4D97-AF65-F5344CB8AC3E}">
        <p14:creationId xmlns:p14="http://schemas.microsoft.com/office/powerpoint/2010/main" val="37763385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Rectangle 2"/>
          <p:cNvSpPr>
            <a:spLocks noGrp="1" noChangeArrowheads="1"/>
          </p:cNvSpPr>
          <p:nvPr>
            <p:ph type="title"/>
          </p:nvPr>
        </p:nvSpPr>
        <p:spPr>
          <a:xfrm>
            <a:off x="677381" y="26962"/>
            <a:ext cx="11007799" cy="1207595"/>
          </a:xfrm>
        </p:spPr>
        <p:txBody>
          <a:bodyPr>
            <a:noAutofit/>
          </a:bodyPr>
          <a:lstStyle/>
          <a:p>
            <a:r>
              <a:rPr lang="en-US" sz="6000" dirty="0" smtClean="0"/>
              <a:t>METAPATH ALGORITHM WORKFLOW</a:t>
            </a:r>
            <a:endParaRPr lang="en-US" sz="6000" dirty="0"/>
          </a:p>
        </p:txBody>
      </p:sp>
      <p:sp>
        <p:nvSpPr>
          <p:cNvPr id="7" name="Content Placeholder 6"/>
          <p:cNvSpPr>
            <a:spLocks noGrp="1"/>
          </p:cNvSpPr>
          <p:nvPr>
            <p:ph sz="half" idx="2"/>
          </p:nvPr>
        </p:nvSpPr>
        <p:spPr>
          <a:xfrm>
            <a:off x="135018" y="4144759"/>
            <a:ext cx="11612116" cy="1454498"/>
          </a:xfrm>
        </p:spPr>
        <p:txBody>
          <a:bodyPr>
            <a:noAutofit/>
          </a:bodyPr>
          <a:lstStyle/>
          <a:p>
            <a:r>
              <a:rPr lang="en-US" sz="2400" dirty="0"/>
              <a:t>A meta-path encodes type-specific network topology between the source node (e.g., Protein target) and the destination node (e.g., Disease or Function)</a:t>
            </a:r>
            <a:r>
              <a:rPr lang="en-US" sz="2400" dirty="0" smtClean="0"/>
              <a:t> </a:t>
            </a:r>
          </a:p>
          <a:p>
            <a:r>
              <a:rPr lang="en-US" sz="2400" i="1" dirty="0" smtClean="0"/>
              <a:t>Target</a:t>
            </a:r>
            <a:r>
              <a:rPr lang="en-US" sz="2400" dirty="0" smtClean="0"/>
              <a:t> </a:t>
            </a:r>
            <a:r>
              <a:rPr lang="en-US" sz="2400" dirty="0"/>
              <a:t>–– (member of) → PPI Network ← (member of) –– Protein –– (associated with) → </a:t>
            </a:r>
            <a:r>
              <a:rPr lang="en-US" sz="2400" i="1" dirty="0" smtClean="0"/>
              <a:t>Disease</a:t>
            </a:r>
          </a:p>
          <a:p>
            <a:r>
              <a:rPr lang="en-US" sz="2400" i="1" dirty="0"/>
              <a:t>Target</a:t>
            </a:r>
            <a:r>
              <a:rPr lang="en-US" sz="2400" dirty="0"/>
              <a:t> –– (expressed in) → Tissue ← (localized in) –– </a:t>
            </a:r>
            <a:r>
              <a:rPr lang="en-US" sz="2400" i="1" dirty="0"/>
              <a:t>Disease</a:t>
            </a:r>
            <a:endParaRPr lang="en-US" sz="2400" b="1" i="1" dirty="0">
              <a:latin typeface="Rockwell" panose="02060603020205020403" pitchFamily="18" charset="0"/>
              <a:ea typeface="Verdana" panose="020B0604030504040204" pitchFamily="34" charset="0"/>
              <a:cs typeface="Verdana" panose="020B0604030504040204" pitchFamily="34" charset="0"/>
            </a:endParaRPr>
          </a:p>
        </p:txBody>
      </p:sp>
      <p:pic>
        <p:nvPicPr>
          <p:cNvPr id="11" name="Content Placeholder 10"/>
          <p:cNvPicPr>
            <a:picLocks noGrp="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942110" y="1234558"/>
            <a:ext cx="9997932" cy="2755548"/>
          </a:xfrm>
          <a:prstGeom prst="rect">
            <a:avLst/>
          </a:prstGeom>
          <a:noFill/>
          <a:ln>
            <a:noFill/>
          </a:ln>
        </p:spPr>
      </p:pic>
      <p:sp>
        <p:nvSpPr>
          <p:cNvPr id="12" name="Rectangle 11"/>
          <p:cNvSpPr/>
          <p:nvPr/>
        </p:nvSpPr>
        <p:spPr>
          <a:xfrm>
            <a:off x="17397" y="6541514"/>
            <a:ext cx="6816264" cy="307777"/>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O. Ursu, T Oprea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et al., </a:t>
            </a: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IDG2 KMC</a:t>
            </a:r>
            <a:endPar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3"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2/01/18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pic>
        <p:nvPicPr>
          <p:cNvPr id="8" name="Picture 7"/>
          <p:cNvPicPr>
            <a:picLocks noChangeAspect="1"/>
          </p:cNvPicPr>
          <p:nvPr/>
        </p:nvPicPr>
        <p:blipFill>
          <a:blip r:embed="rId3"/>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35295955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Rectangle 2"/>
          <p:cNvSpPr>
            <a:spLocks noGrp="1" noChangeArrowheads="1"/>
          </p:cNvSpPr>
          <p:nvPr>
            <p:ph type="title"/>
          </p:nvPr>
        </p:nvSpPr>
        <p:spPr>
          <a:xfrm>
            <a:off x="302909" y="26962"/>
            <a:ext cx="11311781" cy="1207595"/>
          </a:xfrm>
        </p:spPr>
        <p:txBody>
          <a:bodyPr>
            <a:noAutofit/>
          </a:bodyPr>
          <a:lstStyle/>
          <a:p>
            <a:r>
              <a:rPr lang="en-US" sz="6000" dirty="0" smtClean="0"/>
              <a:t>automated data aggregation for ML</a:t>
            </a:r>
            <a:endParaRPr lang="en-US" sz="6000" dirty="0"/>
          </a:p>
        </p:txBody>
      </p:sp>
      <p:sp>
        <p:nvSpPr>
          <p:cNvPr id="15" name="Rectangle 14"/>
          <p:cNvSpPr/>
          <p:nvPr/>
        </p:nvSpPr>
        <p:spPr>
          <a:xfrm>
            <a:off x="17397" y="6541514"/>
            <a:ext cx="6816264" cy="307777"/>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O. Ursu et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al., </a:t>
            </a:r>
            <a:r>
              <a:rPr kumimoji="0" lang="en-US" sz="1400" b="0" i="1"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manuscript in preparation</a:t>
            </a:r>
            <a:endParaRPr kumimoji="0" lang="en-US" sz="1400" b="0" i="1"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graphicFrame>
        <p:nvGraphicFramePr>
          <p:cNvPr id="6" name="Content Placeholder 5"/>
          <p:cNvGraphicFramePr>
            <a:graphicFrameLocks noGrp="1"/>
          </p:cNvGraphicFramePr>
          <p:nvPr>
            <p:ph sz="half" idx="1"/>
            <p:extLst>
              <p:ext uri="{D42A27DB-BD31-4B8C-83A1-F6EECF244321}">
                <p14:modId xmlns:p14="http://schemas.microsoft.com/office/powerpoint/2010/main" val="3439488199"/>
              </p:ext>
            </p:extLst>
          </p:nvPr>
        </p:nvGraphicFramePr>
        <p:xfrm>
          <a:off x="260696" y="1010193"/>
          <a:ext cx="8375256" cy="5469696"/>
        </p:xfrm>
        <a:graphic>
          <a:graphicData uri="http://schemas.openxmlformats.org/drawingml/2006/table">
            <a:tbl>
              <a:tblPr firstRow="1" firstCol="1" bandRow="1">
                <a:tableStyleId>{5C22544A-7EE6-4342-B048-85BDC9FD1C3A}</a:tableStyleId>
              </a:tblPr>
              <a:tblGrid>
                <a:gridCol w="2068689">
                  <a:extLst>
                    <a:ext uri="{9D8B030D-6E8A-4147-A177-3AD203B41FA5}">
                      <a16:colId xmlns:a16="http://schemas.microsoft.com/office/drawing/2014/main" val="800044010"/>
                    </a:ext>
                  </a:extLst>
                </a:gridCol>
                <a:gridCol w="4706550">
                  <a:extLst>
                    <a:ext uri="{9D8B030D-6E8A-4147-A177-3AD203B41FA5}">
                      <a16:colId xmlns:a16="http://schemas.microsoft.com/office/drawing/2014/main" val="506491816"/>
                    </a:ext>
                  </a:extLst>
                </a:gridCol>
                <a:gridCol w="1600017">
                  <a:extLst>
                    <a:ext uri="{9D8B030D-6E8A-4147-A177-3AD203B41FA5}">
                      <a16:colId xmlns:a16="http://schemas.microsoft.com/office/drawing/2014/main" val="3276038808"/>
                    </a:ext>
                  </a:extLst>
                </a:gridCol>
              </a:tblGrid>
              <a:tr h="302668">
                <a:tc>
                  <a:txBody>
                    <a:bodyPr/>
                    <a:lstStyle/>
                    <a:p>
                      <a:pPr marL="0" marR="0">
                        <a:spcBef>
                          <a:spcPts val="0"/>
                        </a:spcBef>
                        <a:spcAft>
                          <a:spcPts val="0"/>
                        </a:spcAft>
                      </a:pPr>
                      <a:r>
                        <a:rPr lang="en-US" sz="1600" dirty="0">
                          <a:solidFill>
                            <a:srgbClr val="FFFF00"/>
                          </a:solidFill>
                          <a:effectLst/>
                        </a:rPr>
                        <a:t>Data source</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dirty="0">
                          <a:solidFill>
                            <a:srgbClr val="FFFF00"/>
                          </a:solidFill>
                          <a:effectLst/>
                        </a:rPr>
                        <a:t>Data type</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solidFill>
                            <a:srgbClr val="FFFF00"/>
                          </a:solidFill>
                          <a:effectLst/>
                        </a:rPr>
                        <a:t>Data points</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2483216715"/>
                  </a:ext>
                </a:extLst>
              </a:tr>
              <a:tr h="302668">
                <a:tc>
                  <a:txBody>
                    <a:bodyPr/>
                    <a:lstStyle/>
                    <a:p>
                      <a:pPr marL="0" marR="0">
                        <a:spcBef>
                          <a:spcPts val="0"/>
                        </a:spcBef>
                        <a:spcAft>
                          <a:spcPts val="0"/>
                        </a:spcAft>
                      </a:pPr>
                      <a:r>
                        <a:rPr lang="en-US" sz="1600" dirty="0">
                          <a:effectLst/>
                        </a:rPr>
                        <a:t>CCLE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Gene expression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19,006,134</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3379631930"/>
                  </a:ext>
                </a:extLst>
              </a:tr>
              <a:tr h="302668">
                <a:tc>
                  <a:txBody>
                    <a:bodyPr/>
                    <a:lstStyle/>
                    <a:p>
                      <a:pPr marL="0" marR="0">
                        <a:spcBef>
                          <a:spcPts val="0"/>
                        </a:spcBef>
                        <a:spcAft>
                          <a:spcPts val="0"/>
                        </a:spcAft>
                      </a:pPr>
                      <a:r>
                        <a:rPr lang="en-US" sz="1600" dirty="0">
                          <a:effectLst/>
                        </a:rPr>
                        <a:t>GTEx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Gene expression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2,612,227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1975101210"/>
                  </a:ext>
                </a:extLst>
              </a:tr>
              <a:tr h="302668">
                <a:tc>
                  <a:txBody>
                    <a:bodyPr/>
                    <a:lstStyle/>
                    <a:p>
                      <a:pPr marL="0" marR="0">
                        <a:spcBef>
                          <a:spcPts val="0"/>
                        </a:spcBef>
                        <a:spcAft>
                          <a:spcPts val="0"/>
                        </a:spcAft>
                      </a:pPr>
                      <a:r>
                        <a:rPr lang="en-US" sz="1600">
                          <a:effectLst/>
                        </a:rPr>
                        <a:t>Protein Atlas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dirty="0" smtClean="0">
                          <a:effectLst/>
                        </a:rPr>
                        <a:t>Gene &amp; Protein </a:t>
                      </a:r>
                      <a:r>
                        <a:rPr lang="en-US" sz="1600" dirty="0">
                          <a:effectLst/>
                        </a:rPr>
                        <a:t>expression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949,199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1310472371"/>
                  </a:ext>
                </a:extLst>
              </a:tr>
              <a:tr h="302668">
                <a:tc>
                  <a:txBody>
                    <a:bodyPr/>
                    <a:lstStyle/>
                    <a:p>
                      <a:pPr marL="0" marR="0">
                        <a:spcBef>
                          <a:spcPts val="0"/>
                        </a:spcBef>
                        <a:spcAft>
                          <a:spcPts val="0"/>
                        </a:spcAft>
                      </a:pPr>
                      <a:r>
                        <a:rPr lang="en-US" sz="1600">
                          <a:effectLst/>
                        </a:rPr>
                        <a:t>Reactome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Biological pathways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303,681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3067506981"/>
                  </a:ext>
                </a:extLst>
              </a:tr>
              <a:tr h="302668">
                <a:tc>
                  <a:txBody>
                    <a:bodyPr/>
                    <a:lstStyle/>
                    <a:p>
                      <a:pPr marL="0" marR="0">
                        <a:spcBef>
                          <a:spcPts val="0"/>
                        </a:spcBef>
                        <a:spcAft>
                          <a:spcPts val="0"/>
                        </a:spcAft>
                      </a:pPr>
                      <a:r>
                        <a:rPr lang="en-US" sz="1600">
                          <a:effectLst/>
                        </a:rPr>
                        <a:t>KEGG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Biological pathways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27,683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1430913633"/>
                  </a:ext>
                </a:extLst>
              </a:tr>
              <a:tr h="302668">
                <a:tc>
                  <a:txBody>
                    <a:bodyPr/>
                    <a:lstStyle/>
                    <a:p>
                      <a:pPr marL="0" marR="0">
                        <a:spcBef>
                          <a:spcPts val="0"/>
                        </a:spcBef>
                        <a:spcAft>
                          <a:spcPts val="0"/>
                        </a:spcAft>
                      </a:pPr>
                      <a:r>
                        <a:rPr lang="en-US" sz="1600" dirty="0" err="1">
                          <a:effectLst/>
                        </a:rPr>
                        <a:t>StringDB</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Protein-Protein interactions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5,080,023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1124127391"/>
                  </a:ext>
                </a:extLst>
              </a:tr>
              <a:tr h="302668">
                <a:tc>
                  <a:txBody>
                    <a:bodyPr/>
                    <a:lstStyle/>
                    <a:p>
                      <a:pPr marL="0" marR="0">
                        <a:spcBef>
                          <a:spcPts val="0"/>
                        </a:spcBef>
                        <a:spcAft>
                          <a:spcPts val="0"/>
                        </a:spcAft>
                      </a:pPr>
                      <a:r>
                        <a:rPr lang="en-US" sz="1600" dirty="0">
                          <a:effectLst/>
                        </a:rPr>
                        <a:t>Gene ontology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dirty="0">
                          <a:effectLst/>
                        </a:rPr>
                        <a:t>Biological pathways &amp; Gene function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434,317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3026548024"/>
                  </a:ext>
                </a:extLst>
              </a:tr>
              <a:tr h="302668">
                <a:tc>
                  <a:txBody>
                    <a:bodyPr/>
                    <a:lstStyle/>
                    <a:p>
                      <a:pPr marL="0" marR="0">
                        <a:spcBef>
                          <a:spcPts val="0"/>
                        </a:spcBef>
                        <a:spcAft>
                          <a:spcPts val="0"/>
                        </a:spcAft>
                      </a:pPr>
                      <a:r>
                        <a:rPr lang="en-US" sz="1600" dirty="0" err="1">
                          <a:effectLst/>
                        </a:rPr>
                        <a:t>InterPro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Protein structure and function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467,163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2535439919"/>
                  </a:ext>
                </a:extLst>
              </a:tr>
              <a:tr h="302668">
                <a:tc>
                  <a:txBody>
                    <a:bodyPr/>
                    <a:lstStyle/>
                    <a:p>
                      <a:pPr marL="0" marR="0">
                        <a:spcBef>
                          <a:spcPts val="0"/>
                        </a:spcBef>
                        <a:spcAft>
                          <a:spcPts val="0"/>
                        </a:spcAft>
                      </a:pPr>
                      <a:r>
                        <a:rPr lang="en-US" sz="1600" dirty="0" err="1">
                          <a:effectLst/>
                        </a:rPr>
                        <a:t>ClinVar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Human Gene - Disease/Phenotype associations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881,357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1692930726"/>
                  </a:ext>
                </a:extLst>
              </a:tr>
              <a:tr h="302668">
                <a:tc>
                  <a:txBody>
                    <a:bodyPr/>
                    <a:lstStyle/>
                    <a:p>
                      <a:pPr marL="0" marR="0">
                        <a:spcBef>
                          <a:spcPts val="0"/>
                        </a:spcBef>
                        <a:spcAft>
                          <a:spcPts val="0"/>
                        </a:spcAft>
                      </a:pPr>
                      <a:r>
                        <a:rPr lang="en-US" sz="1600" dirty="0">
                          <a:effectLst/>
                        </a:rPr>
                        <a:t>GWAS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Gene - Disease/Phenotype associations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54,360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3460925740"/>
                  </a:ext>
                </a:extLst>
              </a:tr>
              <a:tr h="302668">
                <a:tc>
                  <a:txBody>
                    <a:bodyPr/>
                    <a:lstStyle/>
                    <a:p>
                      <a:pPr marL="0" marR="0">
                        <a:spcBef>
                          <a:spcPts val="0"/>
                        </a:spcBef>
                        <a:spcAft>
                          <a:spcPts val="0"/>
                        </a:spcAft>
                      </a:pPr>
                      <a:r>
                        <a:rPr lang="en-US" sz="1600" dirty="0">
                          <a:solidFill>
                            <a:srgbClr val="FFFF00"/>
                          </a:solidFill>
                          <a:effectLst/>
                        </a:rPr>
                        <a:t>OMIM</a:t>
                      </a:r>
                      <a:endParaRPr lang="en-US" sz="18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Human Gene - Disease/Phenotype associations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25,557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100568552"/>
                  </a:ext>
                </a:extLst>
              </a:tr>
              <a:tr h="302668">
                <a:tc>
                  <a:txBody>
                    <a:bodyPr/>
                    <a:lstStyle/>
                    <a:p>
                      <a:pPr marL="0" marR="0">
                        <a:spcBef>
                          <a:spcPts val="0"/>
                        </a:spcBef>
                        <a:spcAft>
                          <a:spcPts val="0"/>
                        </a:spcAft>
                      </a:pPr>
                      <a:r>
                        <a:rPr lang="en-US" sz="1600" dirty="0" err="1">
                          <a:effectLst/>
                        </a:rPr>
                        <a:t>UniProt</a:t>
                      </a:r>
                      <a:r>
                        <a:rPr lang="en-US" sz="1600" dirty="0">
                          <a:effectLst/>
                        </a:rPr>
                        <a:t> </a:t>
                      </a:r>
                      <a:r>
                        <a:rPr lang="en-US" sz="1600" dirty="0" smtClean="0">
                          <a:effectLst/>
                        </a:rPr>
                        <a:t>Disease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Human Gene - Disease/Phenotype associations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5,365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1115500251"/>
                  </a:ext>
                </a:extLst>
              </a:tr>
              <a:tr h="302668">
                <a:tc>
                  <a:txBody>
                    <a:bodyPr/>
                    <a:lstStyle/>
                    <a:p>
                      <a:pPr marL="0" marR="0">
                        <a:spcBef>
                          <a:spcPts val="0"/>
                        </a:spcBef>
                        <a:spcAft>
                          <a:spcPts val="0"/>
                        </a:spcAft>
                      </a:pPr>
                      <a:r>
                        <a:rPr lang="en-US" sz="1600">
                          <a:effectLst/>
                        </a:rPr>
                        <a:t>JensenLab DISEASE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dirty="0">
                          <a:effectLst/>
                        </a:rPr>
                        <a:t>Gene - </a:t>
                      </a:r>
                      <a:r>
                        <a:rPr lang="en-US" sz="1600" dirty="0" smtClean="0">
                          <a:effectLst/>
                        </a:rPr>
                        <a:t>Disease </a:t>
                      </a:r>
                      <a:r>
                        <a:rPr lang="en-US" sz="1600" dirty="0">
                          <a:effectLst/>
                        </a:rPr>
                        <a:t>associations from text mining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44,829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2616899068"/>
                  </a:ext>
                </a:extLst>
              </a:tr>
              <a:tr h="302668">
                <a:tc>
                  <a:txBody>
                    <a:bodyPr/>
                    <a:lstStyle/>
                    <a:p>
                      <a:pPr marL="0" marR="0">
                        <a:spcBef>
                          <a:spcPts val="0"/>
                        </a:spcBef>
                        <a:spcAft>
                          <a:spcPts val="0"/>
                        </a:spcAft>
                      </a:pPr>
                      <a:r>
                        <a:rPr lang="en-US" sz="1600" dirty="0">
                          <a:effectLst/>
                        </a:rPr>
                        <a:t>NCBI Homology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Homology mapping of human/mouse/rat genes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70,922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62035908"/>
                  </a:ext>
                </a:extLst>
              </a:tr>
              <a:tr h="302668">
                <a:tc>
                  <a:txBody>
                    <a:bodyPr/>
                    <a:lstStyle/>
                    <a:p>
                      <a:pPr marL="0" marR="0">
                        <a:spcBef>
                          <a:spcPts val="0"/>
                        </a:spcBef>
                        <a:spcAft>
                          <a:spcPts val="0"/>
                        </a:spcAft>
                      </a:pPr>
                      <a:r>
                        <a:rPr lang="en-US" sz="1600">
                          <a:effectLst/>
                        </a:rPr>
                        <a:t>IMPC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Mouse Gene - Phenotype associations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2,153,999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2900549668"/>
                  </a:ext>
                </a:extLst>
              </a:tr>
              <a:tr h="302668">
                <a:tc>
                  <a:txBody>
                    <a:bodyPr/>
                    <a:lstStyle/>
                    <a:p>
                      <a:pPr marL="0" marR="0">
                        <a:spcBef>
                          <a:spcPts val="0"/>
                        </a:spcBef>
                        <a:spcAft>
                          <a:spcPts val="0"/>
                        </a:spcAft>
                      </a:pPr>
                      <a:r>
                        <a:rPr lang="en-US" sz="1600" dirty="0">
                          <a:effectLst/>
                        </a:rPr>
                        <a:t>RGD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Rat Gene - Phenotype associations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117,606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2890422402"/>
                  </a:ext>
                </a:extLst>
              </a:tr>
              <a:tr h="302668">
                <a:tc>
                  <a:txBody>
                    <a:bodyPr/>
                    <a:lstStyle/>
                    <a:p>
                      <a:pPr marL="0" marR="0">
                        <a:spcBef>
                          <a:spcPts val="0"/>
                        </a:spcBef>
                        <a:spcAft>
                          <a:spcPts val="0"/>
                        </a:spcAft>
                      </a:pPr>
                      <a:r>
                        <a:rPr lang="en-US" sz="1600" dirty="0">
                          <a:effectLst/>
                        </a:rPr>
                        <a:t>LINCS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spcBef>
                          <a:spcPts val="0"/>
                        </a:spcBef>
                        <a:spcAft>
                          <a:spcPts val="0"/>
                        </a:spcAft>
                      </a:pPr>
                      <a:r>
                        <a:rPr lang="en-US" sz="1600">
                          <a:effectLst/>
                        </a:rPr>
                        <a:t>Drug induced gene signatures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tc>
                  <a:txBody>
                    <a:bodyPr/>
                    <a:lstStyle/>
                    <a:p>
                      <a:pPr marL="0" marR="0" algn="r">
                        <a:spcBef>
                          <a:spcPts val="0"/>
                        </a:spcBef>
                        <a:spcAft>
                          <a:spcPts val="0"/>
                        </a:spcAft>
                      </a:pPr>
                      <a:r>
                        <a:rPr lang="en-US" sz="1600" dirty="0">
                          <a:effectLst/>
                        </a:rPr>
                        <a:t>230,111,315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30016" marR="30016" marT="30016" marB="30016"/>
                </a:tc>
                <a:extLst>
                  <a:ext uri="{0D108BD9-81ED-4DB2-BD59-A6C34878D82A}">
                    <a16:rowId xmlns:a16="http://schemas.microsoft.com/office/drawing/2014/main" val="2376019082"/>
                  </a:ext>
                </a:extLst>
              </a:tr>
            </a:tbl>
          </a:graphicData>
        </a:graphic>
      </p:graphicFrame>
      <p:sp>
        <p:nvSpPr>
          <p:cNvPr id="12" name="Rectangle 11"/>
          <p:cNvSpPr/>
          <p:nvPr/>
        </p:nvSpPr>
        <p:spPr>
          <a:xfrm>
            <a:off x="8708517" y="1429217"/>
            <a:ext cx="3422698" cy="424731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We developed automated methods for data </a:t>
            </a:r>
            <a:r>
              <a:rPr kumimoji="0" lang="en-US" sz="1800" b="0" i="1" u="none" strike="noStrike" kern="1200" cap="none" spc="0" normalizeH="0" baseline="0" noProof="0" dirty="0" smtClean="0">
                <a:ln>
                  <a:noFill/>
                </a:ln>
                <a:solidFill>
                  <a:srgbClr val="000000"/>
                </a:solidFill>
                <a:effectLst/>
                <a:uLnTx/>
                <a:uFillTx/>
                <a:latin typeface="Rockwell" panose="02060603020205020403"/>
                <a:ea typeface="+mn-ea"/>
                <a:cs typeface="+mn-cs"/>
              </a:rPr>
              <a:t>collection</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 (</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hlinkClick r:id="rId2"/>
              </a:rPr>
              <a:t>TCRD</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  </a:t>
            </a:r>
            <a:r>
              <a:rPr kumimoji="0" lang="en-US" sz="1800" b="0" i="1" u="none" strike="noStrike" kern="1200" cap="none" spc="0" normalizeH="0" baseline="0" noProof="0" dirty="0" smtClean="0">
                <a:ln>
                  <a:noFill/>
                </a:ln>
                <a:solidFill>
                  <a:srgbClr val="000000"/>
                </a:solidFill>
                <a:effectLst/>
                <a:uLnTx/>
                <a:uFillTx/>
                <a:latin typeface="Rockwell" panose="02060603020205020403"/>
                <a:ea typeface="+mn-ea"/>
                <a:cs typeface="+mn-cs"/>
              </a:rPr>
              <a:t>visualization</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 (</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hlinkClick r:id="rId3"/>
              </a:rPr>
              <a:t>Pharos</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 and </a:t>
            </a:r>
            <a:r>
              <a:rPr kumimoji="0" lang="en-US" sz="1800" b="1" i="0" u="none" strike="noStrike" kern="1200" cap="none" spc="0" normalizeH="0" baseline="0" noProof="0" dirty="0" smtClean="0">
                <a:ln>
                  <a:noFill/>
                </a:ln>
                <a:solidFill>
                  <a:srgbClr val="000000"/>
                </a:solidFill>
                <a:effectLst/>
                <a:uLnTx/>
                <a:uFillTx/>
                <a:latin typeface="Rockwell" panose="02060603020205020403"/>
                <a:ea typeface="+mn-ea"/>
                <a:cs typeface="+mn-cs"/>
              </a:rPr>
              <a:t>data aggregation</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 </a:t>
            </a: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rPr>
              <a:t>These aggregated datasets were used to build </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machine learning models for 20+ disease </a:t>
            </a:r>
            <a:r>
              <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rPr>
              <a:t>and </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73 mouse phenotype.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Each </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knowledge graph contains </a:t>
            </a:r>
            <a:r>
              <a:rPr kumimoji="0" lang="en-US" sz="1800" b="0" i="0" u="none" strike="noStrike" kern="1200" cap="none" spc="0" normalizeH="0" baseline="0" noProof="0" dirty="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~22,000 </a:t>
            </a:r>
            <a:r>
              <a:rPr kumimoji="0" lang="en-US" sz="1800" b="0" i="0" u="none" strike="noStrike" kern="1200" cap="none" spc="0" normalizeH="0" baseline="0" noProof="0" dirty="0" err="1">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metapaths</a:t>
            </a:r>
            <a:r>
              <a:rPr kumimoji="0" lang="en-US" sz="1800" b="0" i="0" u="none" strike="noStrike" kern="1200" cap="none" spc="0" normalizeH="0" baseline="0" noProof="0" dirty="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 and 284 million path instances</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srgbClr val="000000"/>
              </a:solidFill>
              <a:effectLst/>
              <a:uLnTx/>
              <a:uFillTx/>
              <a:latin typeface="Rockwell" panose="02060603020205020403"/>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7" name="Rectangle 96"/>
          <p:cNvSpPr>
            <a:spLocks noChangeArrowheads="1"/>
          </p:cNvSpPr>
          <p:nvPr/>
        </p:nvSpPr>
        <p:spPr bwMode="auto">
          <a:xfrm>
            <a:off x="8793267"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10/07/18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pic>
        <p:nvPicPr>
          <p:cNvPr id="18" name="Picture 17"/>
          <p:cNvPicPr>
            <a:picLocks noChangeAspect="1"/>
          </p:cNvPicPr>
          <p:nvPr/>
        </p:nvPicPr>
        <p:blipFill>
          <a:blip r:embed="rId4"/>
          <a:stretch>
            <a:fillRect/>
          </a:stretch>
        </p:blipFill>
        <p:spPr>
          <a:xfrm>
            <a:off x="10579228" y="6212197"/>
            <a:ext cx="1623201" cy="602032"/>
          </a:xfrm>
          <a:prstGeom prst="rect">
            <a:avLst/>
          </a:prstGeom>
        </p:spPr>
      </p:pic>
    </p:spTree>
    <p:extLst>
      <p:ext uri="{BB962C8B-B14F-4D97-AF65-F5344CB8AC3E}">
        <p14:creationId xmlns:p14="http://schemas.microsoft.com/office/powerpoint/2010/main" val="36522511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934700" y="6539919"/>
            <a:ext cx="1257300" cy="336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p:cNvSpPr>
            <a:spLocks noGrp="1"/>
          </p:cNvSpPr>
          <p:nvPr>
            <p:ph type="title"/>
          </p:nvPr>
        </p:nvSpPr>
        <p:spPr>
          <a:xfrm>
            <a:off x="14822" y="0"/>
            <a:ext cx="10058400" cy="1043709"/>
          </a:xfrm>
        </p:spPr>
        <p:txBody>
          <a:bodyPr>
            <a:noAutofit/>
          </a:bodyPr>
          <a:lstStyle/>
          <a:p>
            <a:r>
              <a:rPr lang="en-US" sz="6000" dirty="0" err="1" smtClean="0"/>
              <a:t>Wdd</a:t>
            </a:r>
            <a:r>
              <a:rPr lang="en-US" sz="6000" dirty="0" smtClean="0"/>
              <a:t> view of Alzheimer’s disease</a:t>
            </a:r>
            <a:endParaRPr lang="en-US" sz="6000" dirty="0"/>
          </a:p>
        </p:txBody>
      </p:sp>
      <p:pic>
        <p:nvPicPr>
          <p:cNvPr id="10" name="Content Placeholder 9"/>
          <p:cNvPicPr>
            <a:picLocks noGrp="1" noChangeAspect="1"/>
          </p:cNvPicPr>
          <p:nvPr>
            <p:ph idx="1"/>
          </p:nvPr>
        </p:nvPicPr>
        <p:blipFill>
          <a:blip r:embed="rId2"/>
          <a:stretch>
            <a:fillRect/>
          </a:stretch>
        </p:blipFill>
        <p:spPr>
          <a:xfrm>
            <a:off x="1843831" y="782035"/>
            <a:ext cx="10085744" cy="5757884"/>
          </a:xfrm>
          <a:prstGeom prst="rect">
            <a:avLst/>
          </a:prstGeom>
        </p:spPr>
      </p:pic>
      <p:sp>
        <p:nvSpPr>
          <p:cNvPr id="17" name="Text Box 243"/>
          <p:cNvSpPr txBox="1">
            <a:spLocks noChangeArrowheads="1"/>
          </p:cNvSpPr>
          <p:nvPr/>
        </p:nvSpPr>
        <p:spPr bwMode="auto">
          <a:xfrm>
            <a:off x="14822" y="6552828"/>
            <a:ext cx="3398431"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Source: IBM</a:t>
            </a:r>
            <a:r>
              <a:rPr kumimoji="0" lang="en-US" sz="1400" b="0" i="0"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Watson for Drug Discovery</a:t>
            </a:r>
            <a:endParaRPr kumimoji="0" lang="en-US" sz="14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sp>
        <p:nvSpPr>
          <p:cNvPr id="18" name="Rectangle 96"/>
          <p:cNvSpPr>
            <a:spLocks noChangeArrowheads="1"/>
          </p:cNvSpPr>
          <p:nvPr/>
        </p:nvSpPr>
        <p:spPr bwMode="auto">
          <a:xfrm>
            <a:off x="7772004"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10/22/18 </a:t>
            </a:r>
            <a:r>
              <a:rPr kumimoji="0" lang="en-US"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Tree>
    <p:extLst>
      <p:ext uri="{BB962C8B-B14F-4D97-AF65-F5344CB8AC3E}">
        <p14:creationId xmlns:p14="http://schemas.microsoft.com/office/powerpoint/2010/main" val="37400188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55" y="115177"/>
            <a:ext cx="11111345" cy="910059"/>
          </a:xfrm>
        </p:spPr>
        <p:txBody>
          <a:bodyPr>
            <a:noAutofit/>
          </a:bodyPr>
          <a:lstStyle/>
          <a:p>
            <a:r>
              <a:rPr lang="en-US" sz="6000" dirty="0" smtClean="0"/>
              <a:t>does infection cause Alzheimer’s?</a:t>
            </a:r>
            <a:endParaRPr lang="en-US" sz="6000" dirty="0"/>
          </a:p>
        </p:txBody>
      </p:sp>
      <p:pic>
        <p:nvPicPr>
          <p:cNvPr id="5" name="Content Placeholder 4"/>
          <p:cNvPicPr>
            <a:picLocks noGrp="1" noChangeAspect="1"/>
          </p:cNvPicPr>
          <p:nvPr>
            <p:ph sz="half" idx="1"/>
          </p:nvPr>
        </p:nvPicPr>
        <p:blipFill>
          <a:blip r:embed="rId2"/>
          <a:stretch>
            <a:fillRect/>
          </a:stretch>
        </p:blipFill>
        <p:spPr>
          <a:xfrm>
            <a:off x="626505" y="1230855"/>
            <a:ext cx="4754563" cy="2970612"/>
          </a:xfrm>
          <a:prstGeom prst="rect">
            <a:avLst/>
          </a:prstGeom>
        </p:spPr>
      </p:pic>
      <p:pic>
        <p:nvPicPr>
          <p:cNvPr id="7" name="Content Placeholder 6"/>
          <p:cNvPicPr>
            <a:picLocks noGrp="1" noChangeAspect="1"/>
          </p:cNvPicPr>
          <p:nvPr>
            <p:ph sz="half" idx="2"/>
          </p:nvPr>
        </p:nvPicPr>
        <p:blipFill>
          <a:blip r:embed="rId3"/>
          <a:stretch>
            <a:fillRect/>
          </a:stretch>
        </p:blipFill>
        <p:spPr>
          <a:xfrm>
            <a:off x="6423200" y="3614629"/>
            <a:ext cx="5496311" cy="2317915"/>
          </a:xfrm>
          <a:prstGeom prst="rect">
            <a:avLst/>
          </a:prstGeom>
        </p:spPr>
      </p:pic>
      <p:sp>
        <p:nvSpPr>
          <p:cNvPr id="6" name="Rectangle 5"/>
          <p:cNvSpPr/>
          <p:nvPr/>
        </p:nvSpPr>
        <p:spPr>
          <a:xfrm>
            <a:off x="508001" y="4201467"/>
            <a:ext cx="5597237" cy="646331"/>
          </a:xfrm>
          <a:prstGeom prst="rect">
            <a:avLst/>
          </a:prstGeom>
        </p:spPr>
        <p:txBody>
          <a:bodyPr wrap="square">
            <a:spAutoFit/>
          </a:bodyPr>
          <a:lstStyle/>
          <a:p>
            <a:r>
              <a:rPr lang="en-US" dirty="0"/>
              <a:t>https://www.statnews.com/2018/10/29/alzheimers-research-outsider-bucked-prevailing-theory/</a:t>
            </a:r>
          </a:p>
        </p:txBody>
      </p:sp>
      <p:sp>
        <p:nvSpPr>
          <p:cNvPr id="8" name="Rectangle 7"/>
          <p:cNvSpPr/>
          <p:nvPr/>
        </p:nvSpPr>
        <p:spPr>
          <a:xfrm>
            <a:off x="6423201" y="5865756"/>
            <a:ext cx="4627418" cy="646331"/>
          </a:xfrm>
          <a:prstGeom prst="rect">
            <a:avLst/>
          </a:prstGeom>
        </p:spPr>
        <p:txBody>
          <a:bodyPr wrap="square">
            <a:spAutoFit/>
          </a:bodyPr>
          <a:lstStyle/>
          <a:p>
            <a:r>
              <a:rPr lang="en-US" dirty="0">
                <a:hlinkClick r:id="rId4"/>
              </a:rPr>
              <a:t>https://</a:t>
            </a:r>
            <a:r>
              <a:rPr lang="en-US" dirty="0" smtClean="0">
                <a:hlinkClick r:id="rId4"/>
              </a:rPr>
              <a:t>www.cell.com/neuron/pdfExtended/S0896-6273(18)30421-5</a:t>
            </a:r>
            <a:r>
              <a:rPr lang="en-US" dirty="0" smtClean="0"/>
              <a:t> </a:t>
            </a:r>
            <a:endParaRPr lang="en-US" dirty="0"/>
          </a:p>
        </p:txBody>
      </p:sp>
      <p:sp>
        <p:nvSpPr>
          <p:cNvPr id="9" name="Rectangle 96"/>
          <p:cNvSpPr>
            <a:spLocks noChangeArrowheads="1"/>
          </p:cNvSpPr>
          <p:nvPr/>
        </p:nvSpPr>
        <p:spPr bwMode="auto">
          <a:xfrm>
            <a:off x="8793267"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11/05/18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pic>
        <p:nvPicPr>
          <p:cNvPr id="10" name="Picture 9"/>
          <p:cNvPicPr>
            <a:picLocks noChangeAspect="1"/>
          </p:cNvPicPr>
          <p:nvPr/>
        </p:nvPicPr>
        <p:blipFill>
          <a:blip r:embed="rId5"/>
          <a:stretch>
            <a:fillRect/>
          </a:stretch>
        </p:blipFill>
        <p:spPr>
          <a:xfrm>
            <a:off x="10559563" y="6212197"/>
            <a:ext cx="1623201" cy="602032"/>
          </a:xfrm>
          <a:prstGeom prst="rect">
            <a:avLst/>
          </a:prstGeom>
        </p:spPr>
      </p:pic>
      <p:sp>
        <p:nvSpPr>
          <p:cNvPr id="13" name="Rectangle 12"/>
          <p:cNvSpPr/>
          <p:nvPr/>
        </p:nvSpPr>
        <p:spPr>
          <a:xfrm>
            <a:off x="513487" y="4879986"/>
            <a:ext cx="5604996" cy="369332"/>
          </a:xfrm>
          <a:prstGeom prst="rect">
            <a:avLst/>
          </a:prstGeom>
        </p:spPr>
        <p:txBody>
          <a:bodyPr wrap="none">
            <a:spAutoFit/>
          </a:bodyPr>
          <a:lstStyle/>
          <a:p>
            <a:r>
              <a:rPr lang="en-US" dirty="0">
                <a:hlinkClick r:id="rId6"/>
              </a:rPr>
              <a:t>http://</a:t>
            </a:r>
            <a:r>
              <a:rPr lang="en-US" dirty="0" smtClean="0">
                <a:hlinkClick r:id="rId6"/>
              </a:rPr>
              <a:t>stm.sciencemag.org/content/8/340/340ra72</a:t>
            </a:r>
            <a:r>
              <a:rPr lang="en-US" dirty="0" smtClean="0"/>
              <a:t> </a:t>
            </a:r>
            <a:endParaRPr lang="en-US" dirty="0"/>
          </a:p>
        </p:txBody>
      </p:sp>
      <p:pic>
        <p:nvPicPr>
          <p:cNvPr id="14" name="Picture 13"/>
          <p:cNvPicPr>
            <a:picLocks noChangeAspect="1"/>
          </p:cNvPicPr>
          <p:nvPr/>
        </p:nvPicPr>
        <p:blipFill>
          <a:blip r:embed="rId7"/>
          <a:stretch>
            <a:fillRect/>
          </a:stretch>
        </p:blipFill>
        <p:spPr>
          <a:xfrm>
            <a:off x="6491099" y="1227349"/>
            <a:ext cx="5249650" cy="1645157"/>
          </a:xfrm>
          <a:prstGeom prst="rect">
            <a:avLst/>
          </a:prstGeom>
        </p:spPr>
      </p:pic>
      <p:sp>
        <p:nvSpPr>
          <p:cNvPr id="15" name="Rectangle 14"/>
          <p:cNvSpPr/>
          <p:nvPr/>
        </p:nvSpPr>
        <p:spPr>
          <a:xfrm>
            <a:off x="5901269" y="2695200"/>
            <a:ext cx="6045950" cy="369332"/>
          </a:xfrm>
          <a:prstGeom prst="rect">
            <a:avLst/>
          </a:prstGeom>
        </p:spPr>
        <p:txBody>
          <a:bodyPr wrap="none">
            <a:spAutoFit/>
          </a:bodyPr>
          <a:lstStyle/>
          <a:p>
            <a:r>
              <a:rPr lang="en-US" dirty="0">
                <a:hlinkClick r:id="rId8"/>
              </a:rPr>
              <a:t>https://</a:t>
            </a:r>
            <a:r>
              <a:rPr lang="en-US" dirty="0" smtClean="0">
                <a:hlinkClick r:id="rId8"/>
              </a:rPr>
              <a:t>www.futuremedicine.com/doi/10.2217/fvl.12.81</a:t>
            </a:r>
            <a:r>
              <a:rPr lang="en-US" dirty="0" smtClean="0"/>
              <a:t> </a:t>
            </a:r>
            <a:endParaRPr lang="en-US" dirty="0"/>
          </a:p>
        </p:txBody>
      </p:sp>
    </p:spTree>
    <p:extLst>
      <p:ext uri="{BB962C8B-B14F-4D97-AF65-F5344CB8AC3E}">
        <p14:creationId xmlns:p14="http://schemas.microsoft.com/office/powerpoint/2010/main" val="40829423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6" y="0"/>
            <a:ext cx="11049871" cy="926157"/>
          </a:xfrm>
        </p:spPr>
        <p:txBody>
          <a:bodyPr>
            <a:noAutofit/>
          </a:bodyPr>
          <a:lstStyle/>
          <a:p>
            <a:r>
              <a:rPr lang="en-US" sz="6000" dirty="0" smtClean="0"/>
              <a:t>Alzheimer’s disease </a:t>
            </a:r>
            <a:r>
              <a:rPr lang="en-US" sz="6000" dirty="0" err="1" smtClean="0"/>
              <a:t>metapath</a:t>
            </a:r>
            <a:r>
              <a:rPr lang="en-US" sz="6000" dirty="0" smtClean="0"/>
              <a:t> Model</a:t>
            </a:r>
            <a:endParaRPr lang="en-US" sz="6000" dirty="0"/>
          </a:p>
        </p:txBody>
      </p:sp>
      <p:sp>
        <p:nvSpPr>
          <p:cNvPr id="3" name="Content Placeholder 2"/>
          <p:cNvSpPr>
            <a:spLocks noGrp="1"/>
          </p:cNvSpPr>
          <p:nvPr>
            <p:ph sz="half" idx="1"/>
          </p:nvPr>
        </p:nvSpPr>
        <p:spPr>
          <a:xfrm>
            <a:off x="87086" y="962432"/>
            <a:ext cx="5685339" cy="5351282"/>
          </a:xfrm>
        </p:spPr>
        <p:txBody>
          <a:bodyPr>
            <a:normAutofit fontScale="92500" lnSpcReduction="20000"/>
          </a:bodyPr>
          <a:lstStyle/>
          <a:p>
            <a:pPr marL="0" indent="0">
              <a:lnSpc>
                <a:spcPct val="120000"/>
              </a:lnSpc>
              <a:spcBef>
                <a:spcPts val="0"/>
              </a:spcBef>
            </a:pPr>
            <a:r>
              <a:rPr lang="en-US" dirty="0" smtClean="0"/>
              <a:t>Build data matrix from “</a:t>
            </a:r>
            <a:r>
              <a:rPr lang="en-US" dirty="0"/>
              <a:t>Alzheimer’s </a:t>
            </a:r>
            <a:r>
              <a:rPr lang="en-US" dirty="0" smtClean="0"/>
              <a:t>disease</a:t>
            </a:r>
            <a:r>
              <a:rPr lang="en-US" dirty="0"/>
              <a:t>” in </a:t>
            </a:r>
            <a:r>
              <a:rPr lang="en-US" dirty="0" smtClean="0"/>
              <a:t>TCRD subset</a:t>
            </a:r>
            <a:endParaRPr lang="en-US" dirty="0"/>
          </a:p>
          <a:p>
            <a:r>
              <a:rPr lang="en-US" dirty="0" smtClean="0"/>
              <a:t>protein knowledge graph along </a:t>
            </a:r>
            <a:r>
              <a:rPr lang="en-US" dirty="0" err="1" smtClean="0"/>
              <a:t>metapaths</a:t>
            </a:r>
            <a:r>
              <a:rPr lang="en-US" dirty="0" smtClean="0"/>
              <a:t>:</a:t>
            </a:r>
          </a:p>
          <a:p>
            <a:pPr lvl="1"/>
            <a:r>
              <a:rPr lang="en-US" dirty="0" smtClean="0"/>
              <a:t>Protein </a:t>
            </a:r>
            <a:r>
              <a:rPr lang="mr-IN" dirty="0" smtClean="0"/>
              <a:t>–</a:t>
            </a:r>
            <a:r>
              <a:rPr lang="en-US" dirty="0" smtClean="0"/>
              <a:t> Protein Interactions</a:t>
            </a:r>
          </a:p>
          <a:p>
            <a:pPr lvl="1"/>
            <a:r>
              <a:rPr lang="en-US" dirty="0" smtClean="0"/>
              <a:t>Pathways</a:t>
            </a:r>
          </a:p>
          <a:p>
            <a:pPr lvl="1"/>
            <a:r>
              <a:rPr lang="en-US" dirty="0" smtClean="0"/>
              <a:t>GO terms</a:t>
            </a:r>
          </a:p>
          <a:p>
            <a:pPr lvl="1"/>
            <a:r>
              <a:rPr lang="en-US" dirty="0" smtClean="0"/>
              <a:t>Gene expression</a:t>
            </a:r>
          </a:p>
          <a:p>
            <a:pPr lvl="1"/>
            <a:r>
              <a:rPr lang="en-US" dirty="0" smtClean="0"/>
              <a:t>...</a:t>
            </a:r>
          </a:p>
          <a:p>
            <a:pPr>
              <a:lnSpc>
                <a:spcPct val="110000"/>
              </a:lnSpc>
              <a:spcBef>
                <a:spcPts val="0"/>
              </a:spcBef>
            </a:pPr>
            <a:r>
              <a:rPr lang="en-US" u="sng" dirty="0" smtClean="0"/>
              <a:t>Training set:</a:t>
            </a:r>
            <a:r>
              <a:rPr lang="en-US" dirty="0" smtClean="0"/>
              <a:t>  </a:t>
            </a:r>
            <a:r>
              <a:rPr lang="en-US" b="1" dirty="0" smtClean="0"/>
              <a:t>53 </a:t>
            </a:r>
            <a:r>
              <a:rPr lang="en-US" b="1" dirty="0"/>
              <a:t>genes</a:t>
            </a:r>
            <a:r>
              <a:rPr lang="en-US" dirty="0"/>
              <a:t> associated with Alzheimer’s disease (positives) </a:t>
            </a:r>
            <a:r>
              <a:rPr lang="en-US" dirty="0" smtClean="0"/>
              <a:t>and </a:t>
            </a:r>
            <a:r>
              <a:rPr lang="en-US" b="1" dirty="0" smtClean="0"/>
              <a:t>3,952 </a:t>
            </a:r>
            <a:r>
              <a:rPr lang="en-US" b="1" dirty="0"/>
              <a:t>genes</a:t>
            </a:r>
            <a:r>
              <a:rPr lang="en-US" dirty="0"/>
              <a:t> associated with </a:t>
            </a:r>
            <a:r>
              <a:rPr lang="en-US" i="1" dirty="0"/>
              <a:t>other pathologies</a:t>
            </a:r>
            <a:r>
              <a:rPr lang="en-US" dirty="0"/>
              <a:t> (negatives</a:t>
            </a:r>
            <a:r>
              <a:rPr lang="en-US" dirty="0" smtClean="0"/>
              <a:t>) </a:t>
            </a:r>
            <a:r>
              <a:rPr lang="en-US" dirty="0" smtClean="0">
                <a:sym typeface="Wingdings" panose="05000000000000000000" pitchFamily="2" charset="2"/>
              </a:rPr>
              <a:t> from OMIM</a:t>
            </a:r>
            <a:endParaRPr lang="en-US" dirty="0" smtClean="0"/>
          </a:p>
          <a:p>
            <a:pPr>
              <a:lnSpc>
                <a:spcPct val="120000"/>
              </a:lnSpc>
              <a:spcBef>
                <a:spcPts val="0"/>
              </a:spcBef>
            </a:pPr>
            <a:r>
              <a:rPr lang="en-US" u="sng" dirty="0"/>
              <a:t>Test </a:t>
            </a:r>
            <a:r>
              <a:rPr lang="en-US" u="sng" dirty="0" smtClean="0"/>
              <a:t>set:</a:t>
            </a:r>
            <a:r>
              <a:rPr lang="en-US" dirty="0" smtClean="0"/>
              <a:t> </a:t>
            </a:r>
            <a:r>
              <a:rPr lang="en-US" b="1" dirty="0" smtClean="0"/>
              <a:t>23 </a:t>
            </a:r>
            <a:r>
              <a:rPr lang="en-US" b="1" dirty="0"/>
              <a:t>genes</a:t>
            </a:r>
            <a:r>
              <a:rPr lang="en-US" dirty="0"/>
              <a:t> associated with Alzheimer's (positives) and </a:t>
            </a:r>
            <a:r>
              <a:rPr lang="en-US" b="1" dirty="0"/>
              <a:t>200 </a:t>
            </a:r>
            <a:r>
              <a:rPr lang="en-US" b="1" dirty="0" smtClean="0"/>
              <a:t>genes</a:t>
            </a:r>
            <a:r>
              <a:rPr lang="en-US" dirty="0" smtClean="0"/>
              <a:t> </a:t>
            </a:r>
            <a:r>
              <a:rPr lang="en-US" dirty="0"/>
              <a:t>not associated with Alzheimer's (negatives</a:t>
            </a:r>
            <a:r>
              <a:rPr lang="en-US" dirty="0" smtClean="0"/>
              <a:t>) </a:t>
            </a:r>
            <a:r>
              <a:rPr lang="en-US" dirty="0" smtClean="0">
                <a:sym typeface="Wingdings" panose="05000000000000000000" pitchFamily="2" charset="2"/>
              </a:rPr>
              <a:t> from Text Mining</a:t>
            </a:r>
            <a:endParaRPr lang="en-US" dirty="0" smtClean="0"/>
          </a:p>
          <a:p>
            <a:pPr>
              <a:lnSpc>
                <a:spcPct val="120000"/>
              </a:lnSpc>
              <a:spcBef>
                <a:spcPts val="0"/>
              </a:spcBef>
            </a:pPr>
            <a:r>
              <a:rPr lang="en-US" dirty="0" smtClean="0"/>
              <a:t>Random forest binary classifier (RF), using </a:t>
            </a:r>
            <a:r>
              <a:rPr lang="en-US" dirty="0" err="1" smtClean="0"/>
              <a:t>XGBoost</a:t>
            </a:r>
            <a:r>
              <a:rPr lang="en-US" dirty="0" smtClean="0"/>
              <a:t> &amp; 5-fold cross-validation. </a:t>
            </a:r>
          </a:p>
          <a:p>
            <a:pPr>
              <a:lnSpc>
                <a:spcPct val="120000"/>
              </a:lnSpc>
              <a:spcBef>
                <a:spcPts val="0"/>
              </a:spcBef>
            </a:pPr>
            <a:r>
              <a:rPr lang="en-US" dirty="0" smtClean="0"/>
              <a:t>Weighted model is better than balanced model</a:t>
            </a:r>
          </a:p>
        </p:txBody>
      </p:sp>
      <p:pic>
        <p:nvPicPr>
          <p:cNvPr id="7" name="Content Placeholder 6"/>
          <p:cNvPicPr>
            <a:picLocks noGrp="1" noChangeAspect="1"/>
          </p:cNvPicPr>
          <p:nvPr>
            <p:ph sz="half" idx="2"/>
          </p:nvPr>
        </p:nvPicPr>
        <p:blipFill>
          <a:blip r:embed="rId2"/>
          <a:stretch>
            <a:fillRect/>
          </a:stretch>
        </p:blipFill>
        <p:spPr>
          <a:xfrm>
            <a:off x="5921829" y="962432"/>
            <a:ext cx="5922259" cy="5258145"/>
          </a:xfrm>
          <a:prstGeom prst="rect">
            <a:avLst/>
          </a:prstGeom>
        </p:spPr>
      </p:pic>
      <p:sp>
        <p:nvSpPr>
          <p:cNvPr id="10"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2/27/18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2" name="Text Box 243"/>
          <p:cNvSpPr txBox="1">
            <a:spLocks noChangeArrowheads="1"/>
          </p:cNvSpPr>
          <p:nvPr/>
        </p:nvSpPr>
        <p:spPr bwMode="auto">
          <a:xfrm>
            <a:off x="14822" y="6527542"/>
            <a:ext cx="2023887"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ML work by Oleg Ursu</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graphicFrame>
        <p:nvGraphicFramePr>
          <p:cNvPr id="13" name="Table 12"/>
          <p:cNvGraphicFramePr>
            <a:graphicFrameLocks noGrp="1"/>
          </p:cNvGraphicFramePr>
          <p:nvPr>
            <p:extLst/>
          </p:nvPr>
        </p:nvGraphicFramePr>
        <p:xfrm>
          <a:off x="7158456" y="4304852"/>
          <a:ext cx="2172426" cy="1127760"/>
        </p:xfrm>
        <a:graphic>
          <a:graphicData uri="http://schemas.openxmlformats.org/drawingml/2006/table">
            <a:tbl>
              <a:tblPr>
                <a:tableStyleId>{5C22544A-7EE6-4342-B048-85BDC9FD1C3A}</a:tableStyleId>
              </a:tblPr>
              <a:tblGrid>
                <a:gridCol w="325522">
                  <a:extLst>
                    <a:ext uri="{9D8B030D-6E8A-4147-A177-3AD203B41FA5}">
                      <a16:colId xmlns:a16="http://schemas.microsoft.com/office/drawing/2014/main" val="1653079935"/>
                    </a:ext>
                  </a:extLst>
                </a:gridCol>
                <a:gridCol w="531114">
                  <a:extLst>
                    <a:ext uri="{9D8B030D-6E8A-4147-A177-3AD203B41FA5}">
                      <a16:colId xmlns:a16="http://schemas.microsoft.com/office/drawing/2014/main" val="1892903204"/>
                    </a:ext>
                  </a:extLst>
                </a:gridCol>
                <a:gridCol w="657895">
                  <a:extLst>
                    <a:ext uri="{9D8B030D-6E8A-4147-A177-3AD203B41FA5}">
                      <a16:colId xmlns:a16="http://schemas.microsoft.com/office/drawing/2014/main" val="4023774754"/>
                    </a:ext>
                  </a:extLst>
                </a:gridCol>
                <a:gridCol w="657895">
                  <a:extLst>
                    <a:ext uri="{9D8B030D-6E8A-4147-A177-3AD203B41FA5}">
                      <a16:colId xmlns:a16="http://schemas.microsoft.com/office/drawing/2014/main" val="3205379038"/>
                    </a:ext>
                  </a:extLst>
                </a:gridCol>
              </a:tblGrid>
              <a:tr h="182880">
                <a:tc>
                  <a:txBody>
                    <a:bodyPr/>
                    <a:lstStyle/>
                    <a:p>
                      <a:pPr algn="l" fontAlgn="b"/>
                      <a:endParaRPr lang="en-US" sz="1800" b="0" i="0" u="none" strike="noStrike">
                        <a:solidFill>
                          <a:srgbClr val="000000"/>
                        </a:solidFill>
                        <a:effectLst/>
                        <a:latin typeface="+mn-lt"/>
                      </a:endParaRPr>
                    </a:p>
                  </a:txBody>
                  <a:tcPr marL="7620" marR="7620" marT="7620" marB="0" anchor="b"/>
                </a:tc>
                <a:tc>
                  <a:txBody>
                    <a:bodyPr/>
                    <a:lstStyle/>
                    <a:p>
                      <a:pPr algn="l" fontAlgn="b"/>
                      <a:r>
                        <a:rPr lang="en-US" sz="1800" b="1" i="0" u="none" strike="noStrike" dirty="0" smtClean="0">
                          <a:solidFill>
                            <a:srgbClr val="002060"/>
                          </a:solidFill>
                          <a:effectLst/>
                          <a:latin typeface="+mn-lt"/>
                        </a:rPr>
                        <a:t>Bal.</a:t>
                      </a:r>
                      <a:endParaRPr lang="en-US" sz="1800" b="1" i="0" u="none" strike="noStrike" dirty="0">
                        <a:solidFill>
                          <a:srgbClr val="002060"/>
                        </a:solidFill>
                        <a:effectLst/>
                        <a:latin typeface="+mn-lt"/>
                      </a:endParaRPr>
                    </a:p>
                  </a:txBody>
                  <a:tcPr marL="7620" marR="7620" marT="7620" marB="0" anchor="b"/>
                </a:tc>
                <a:tc gridSpan="2">
                  <a:txBody>
                    <a:bodyPr/>
                    <a:lstStyle/>
                    <a:p>
                      <a:pPr algn="ctr" fontAlgn="b"/>
                      <a:r>
                        <a:rPr lang="en-US" sz="1800" u="none" strike="noStrike">
                          <a:effectLst/>
                          <a:latin typeface="+mn-lt"/>
                        </a:rPr>
                        <a:t>Predicted</a:t>
                      </a:r>
                      <a:endParaRPr lang="en-US" sz="1800" b="0" i="0" u="none" strike="noStrike">
                        <a:solidFill>
                          <a:srgbClr val="000000"/>
                        </a:solidFill>
                        <a:effectLst/>
                        <a:latin typeface="+mn-lt"/>
                      </a:endParaRPr>
                    </a:p>
                  </a:txBody>
                  <a:tcPr marL="7620" marR="7620" marT="7620" marB="0" anchor="b"/>
                </a:tc>
                <a:tc hMerge="1">
                  <a:txBody>
                    <a:bodyPr/>
                    <a:lstStyle/>
                    <a:p>
                      <a:endParaRPr lang="en-US"/>
                    </a:p>
                  </a:txBody>
                  <a:tcPr/>
                </a:tc>
                <a:extLst>
                  <a:ext uri="{0D108BD9-81ED-4DB2-BD59-A6C34878D82A}">
                    <a16:rowId xmlns:a16="http://schemas.microsoft.com/office/drawing/2014/main" val="3733012963"/>
                  </a:ext>
                </a:extLst>
              </a:tr>
              <a:tr h="182880">
                <a:tc rowSpan="3">
                  <a:txBody>
                    <a:bodyPr/>
                    <a:lstStyle/>
                    <a:p>
                      <a:pPr algn="r" fontAlgn="b"/>
                      <a:r>
                        <a:rPr lang="en-US" sz="1800" u="none" strike="noStrike">
                          <a:effectLst/>
                          <a:latin typeface="+mn-lt"/>
                        </a:rPr>
                        <a:t>Actual</a:t>
                      </a:r>
                      <a:endParaRPr lang="en-US" sz="1800" b="0" i="0" u="none" strike="noStrike">
                        <a:solidFill>
                          <a:srgbClr val="000000"/>
                        </a:solidFill>
                        <a:effectLst/>
                        <a:latin typeface="+mn-lt"/>
                      </a:endParaRPr>
                    </a:p>
                  </a:txBody>
                  <a:tcPr marL="7620" marR="7620" marT="7620" marB="0" vert="vert270" anchor="b"/>
                </a:tc>
                <a:tc>
                  <a:txBody>
                    <a:bodyPr/>
                    <a:lstStyle/>
                    <a:p>
                      <a:pPr algn="l" fontAlgn="b"/>
                      <a:endParaRPr lang="en-US" sz="1800" b="0" i="0" u="none" strike="noStrike">
                        <a:solidFill>
                          <a:srgbClr val="000000"/>
                        </a:solidFill>
                        <a:effectLst/>
                        <a:latin typeface="+mn-lt"/>
                      </a:endParaRPr>
                    </a:p>
                  </a:txBody>
                  <a:tcPr marL="7620" marR="7620" marT="7620" marB="0" anchor="b"/>
                </a:tc>
                <a:tc>
                  <a:txBody>
                    <a:bodyPr/>
                    <a:lstStyle/>
                    <a:p>
                      <a:pPr algn="l" fontAlgn="b"/>
                      <a:r>
                        <a:rPr lang="en-US" sz="1800" u="none" strike="noStrike">
                          <a:effectLst/>
                          <a:latin typeface="+mn-lt"/>
                        </a:rPr>
                        <a:t>Pos</a:t>
                      </a:r>
                      <a:endParaRPr lang="en-US" sz="1800" b="0" i="0" u="none" strike="noStrike">
                        <a:solidFill>
                          <a:srgbClr val="000000"/>
                        </a:solidFill>
                        <a:effectLst/>
                        <a:latin typeface="+mn-lt"/>
                      </a:endParaRPr>
                    </a:p>
                  </a:txBody>
                  <a:tcPr marL="7620" marR="7620" marT="7620" marB="0" anchor="b"/>
                </a:tc>
                <a:tc>
                  <a:txBody>
                    <a:bodyPr/>
                    <a:lstStyle/>
                    <a:p>
                      <a:pPr algn="l" fontAlgn="b"/>
                      <a:r>
                        <a:rPr lang="en-US" sz="1800" u="none" strike="noStrike">
                          <a:effectLst/>
                          <a:latin typeface="+mn-lt"/>
                        </a:rPr>
                        <a:t>Neg</a:t>
                      </a:r>
                      <a:endParaRPr lang="en-US" sz="18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2056313723"/>
                  </a:ext>
                </a:extLst>
              </a:tr>
              <a:tr h="182880">
                <a:tc vMerge="1">
                  <a:txBody>
                    <a:bodyPr/>
                    <a:lstStyle/>
                    <a:p>
                      <a:endParaRPr lang="en-US"/>
                    </a:p>
                  </a:txBody>
                  <a:tcPr/>
                </a:tc>
                <a:tc>
                  <a:txBody>
                    <a:bodyPr/>
                    <a:lstStyle/>
                    <a:p>
                      <a:pPr algn="l" fontAlgn="b"/>
                      <a:r>
                        <a:rPr lang="en-US" sz="1800" u="none" strike="noStrike">
                          <a:effectLst/>
                          <a:latin typeface="+mn-lt"/>
                        </a:rPr>
                        <a:t>Pos</a:t>
                      </a:r>
                      <a:endParaRPr lang="en-US" sz="1800" b="0" i="0" u="none" strike="noStrike">
                        <a:solidFill>
                          <a:srgbClr val="000000"/>
                        </a:solidFill>
                        <a:effectLst/>
                        <a:latin typeface="+mn-lt"/>
                      </a:endParaRPr>
                    </a:p>
                  </a:txBody>
                  <a:tcPr marL="7620" marR="7620" marT="7620" marB="0" anchor="b"/>
                </a:tc>
                <a:tc>
                  <a:txBody>
                    <a:bodyPr/>
                    <a:lstStyle/>
                    <a:p>
                      <a:pPr algn="r" fontAlgn="b"/>
                      <a:r>
                        <a:rPr lang="en-US" sz="1800" u="none" strike="noStrike">
                          <a:effectLst/>
                          <a:latin typeface="+mn-lt"/>
                        </a:rPr>
                        <a:t>16</a:t>
                      </a:r>
                      <a:endParaRPr lang="en-US" sz="1800" b="0" i="0" u="none" strike="noStrike">
                        <a:solidFill>
                          <a:srgbClr val="000000"/>
                        </a:solidFill>
                        <a:effectLst/>
                        <a:latin typeface="+mn-lt"/>
                      </a:endParaRPr>
                    </a:p>
                  </a:txBody>
                  <a:tcPr marL="7620" marR="7620" marT="7620" marB="0" anchor="b"/>
                </a:tc>
                <a:tc>
                  <a:txBody>
                    <a:bodyPr/>
                    <a:lstStyle/>
                    <a:p>
                      <a:pPr algn="r" fontAlgn="b"/>
                      <a:r>
                        <a:rPr lang="en-US" sz="1800" u="none" strike="noStrike">
                          <a:effectLst/>
                          <a:latin typeface="+mn-lt"/>
                        </a:rPr>
                        <a:t>7</a:t>
                      </a:r>
                      <a:endParaRPr lang="en-US" sz="18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2115686967"/>
                  </a:ext>
                </a:extLst>
              </a:tr>
              <a:tr h="182880">
                <a:tc vMerge="1">
                  <a:txBody>
                    <a:bodyPr/>
                    <a:lstStyle/>
                    <a:p>
                      <a:endParaRPr lang="en-US"/>
                    </a:p>
                  </a:txBody>
                  <a:tcPr/>
                </a:tc>
                <a:tc>
                  <a:txBody>
                    <a:bodyPr/>
                    <a:lstStyle/>
                    <a:p>
                      <a:pPr algn="l" fontAlgn="b"/>
                      <a:r>
                        <a:rPr lang="en-US" sz="1800" u="none" strike="noStrike">
                          <a:effectLst/>
                          <a:latin typeface="+mn-lt"/>
                        </a:rPr>
                        <a:t>Neg</a:t>
                      </a:r>
                      <a:endParaRPr lang="en-US" sz="1800" b="0" i="0" u="none" strike="noStrike">
                        <a:solidFill>
                          <a:srgbClr val="000000"/>
                        </a:solidFill>
                        <a:effectLst/>
                        <a:latin typeface="+mn-lt"/>
                      </a:endParaRPr>
                    </a:p>
                  </a:txBody>
                  <a:tcPr marL="7620" marR="7620" marT="7620" marB="0" anchor="b"/>
                </a:tc>
                <a:tc>
                  <a:txBody>
                    <a:bodyPr/>
                    <a:lstStyle/>
                    <a:p>
                      <a:pPr algn="r" fontAlgn="b"/>
                      <a:r>
                        <a:rPr lang="en-US" sz="1800" u="none" strike="noStrike" dirty="0">
                          <a:effectLst/>
                          <a:latin typeface="+mn-lt"/>
                        </a:rPr>
                        <a:t>94</a:t>
                      </a:r>
                      <a:endParaRPr lang="en-US" sz="1800" b="0" i="0" u="none" strike="noStrike" dirty="0">
                        <a:solidFill>
                          <a:srgbClr val="000000"/>
                        </a:solidFill>
                        <a:effectLst/>
                        <a:latin typeface="+mn-lt"/>
                      </a:endParaRPr>
                    </a:p>
                  </a:txBody>
                  <a:tcPr marL="7620" marR="7620" marT="7620" marB="0" anchor="b"/>
                </a:tc>
                <a:tc>
                  <a:txBody>
                    <a:bodyPr/>
                    <a:lstStyle/>
                    <a:p>
                      <a:pPr algn="r" fontAlgn="b"/>
                      <a:r>
                        <a:rPr lang="en-US" sz="1800" u="none" strike="noStrike" dirty="0">
                          <a:effectLst/>
                          <a:latin typeface="+mn-lt"/>
                        </a:rPr>
                        <a:t>106</a:t>
                      </a:r>
                      <a:endParaRPr lang="en-US" sz="18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472209491"/>
                  </a:ext>
                </a:extLst>
              </a:tr>
            </a:tbl>
          </a:graphicData>
        </a:graphic>
      </p:graphicFrame>
      <p:graphicFrame>
        <p:nvGraphicFramePr>
          <p:cNvPr id="14" name="Table 13"/>
          <p:cNvGraphicFramePr>
            <a:graphicFrameLocks noGrp="1"/>
          </p:cNvGraphicFramePr>
          <p:nvPr>
            <p:extLst/>
          </p:nvPr>
        </p:nvGraphicFramePr>
        <p:xfrm>
          <a:off x="9522259" y="4304852"/>
          <a:ext cx="2172426" cy="1127760"/>
        </p:xfrm>
        <a:graphic>
          <a:graphicData uri="http://schemas.openxmlformats.org/drawingml/2006/table">
            <a:tbl>
              <a:tblPr>
                <a:tableStyleId>{5C22544A-7EE6-4342-B048-85BDC9FD1C3A}</a:tableStyleId>
              </a:tblPr>
              <a:tblGrid>
                <a:gridCol w="325522">
                  <a:extLst>
                    <a:ext uri="{9D8B030D-6E8A-4147-A177-3AD203B41FA5}">
                      <a16:colId xmlns:a16="http://schemas.microsoft.com/office/drawing/2014/main" val="1653079935"/>
                    </a:ext>
                  </a:extLst>
                </a:gridCol>
                <a:gridCol w="531114">
                  <a:extLst>
                    <a:ext uri="{9D8B030D-6E8A-4147-A177-3AD203B41FA5}">
                      <a16:colId xmlns:a16="http://schemas.microsoft.com/office/drawing/2014/main" val="1892903204"/>
                    </a:ext>
                  </a:extLst>
                </a:gridCol>
                <a:gridCol w="657895">
                  <a:extLst>
                    <a:ext uri="{9D8B030D-6E8A-4147-A177-3AD203B41FA5}">
                      <a16:colId xmlns:a16="http://schemas.microsoft.com/office/drawing/2014/main" val="4023774754"/>
                    </a:ext>
                  </a:extLst>
                </a:gridCol>
                <a:gridCol w="657895">
                  <a:extLst>
                    <a:ext uri="{9D8B030D-6E8A-4147-A177-3AD203B41FA5}">
                      <a16:colId xmlns:a16="http://schemas.microsoft.com/office/drawing/2014/main" val="3205379038"/>
                    </a:ext>
                  </a:extLst>
                </a:gridCol>
              </a:tblGrid>
              <a:tr h="182880">
                <a:tc>
                  <a:txBody>
                    <a:bodyPr/>
                    <a:lstStyle/>
                    <a:p>
                      <a:pPr algn="l" fontAlgn="b"/>
                      <a:endParaRPr lang="en-US" sz="1800" b="0" i="0" u="none" strike="noStrike">
                        <a:solidFill>
                          <a:srgbClr val="000000"/>
                        </a:solidFill>
                        <a:effectLst/>
                        <a:latin typeface="+mn-lt"/>
                      </a:endParaRPr>
                    </a:p>
                  </a:txBody>
                  <a:tcPr marL="7620" marR="7620" marT="7620" marB="0" anchor="b"/>
                </a:tc>
                <a:tc>
                  <a:txBody>
                    <a:bodyPr/>
                    <a:lstStyle/>
                    <a:p>
                      <a:pPr algn="l" fontAlgn="b"/>
                      <a:r>
                        <a:rPr lang="en-US" sz="1800" b="1" i="0" u="none" strike="noStrike" dirty="0" err="1" smtClean="0">
                          <a:solidFill>
                            <a:srgbClr val="002060"/>
                          </a:solidFill>
                          <a:effectLst/>
                          <a:latin typeface="+mn-lt"/>
                        </a:rPr>
                        <a:t>Wtd</a:t>
                      </a:r>
                      <a:endParaRPr lang="en-US" sz="1800" b="1" i="0" u="none" strike="noStrike" dirty="0">
                        <a:solidFill>
                          <a:srgbClr val="002060"/>
                        </a:solidFill>
                        <a:effectLst/>
                        <a:latin typeface="+mn-lt"/>
                      </a:endParaRPr>
                    </a:p>
                  </a:txBody>
                  <a:tcPr marL="7620" marR="7620" marT="7620" marB="0" anchor="b"/>
                </a:tc>
                <a:tc gridSpan="2">
                  <a:txBody>
                    <a:bodyPr/>
                    <a:lstStyle/>
                    <a:p>
                      <a:pPr algn="ctr" fontAlgn="b"/>
                      <a:r>
                        <a:rPr lang="en-US" sz="1800" u="none" strike="noStrike">
                          <a:effectLst/>
                          <a:latin typeface="+mn-lt"/>
                        </a:rPr>
                        <a:t>Predicted</a:t>
                      </a:r>
                      <a:endParaRPr lang="en-US" sz="1800" b="0" i="0" u="none" strike="noStrike">
                        <a:solidFill>
                          <a:srgbClr val="000000"/>
                        </a:solidFill>
                        <a:effectLst/>
                        <a:latin typeface="+mn-lt"/>
                      </a:endParaRPr>
                    </a:p>
                  </a:txBody>
                  <a:tcPr marL="7620" marR="7620" marT="7620" marB="0" anchor="b"/>
                </a:tc>
                <a:tc hMerge="1">
                  <a:txBody>
                    <a:bodyPr/>
                    <a:lstStyle/>
                    <a:p>
                      <a:endParaRPr lang="en-US"/>
                    </a:p>
                  </a:txBody>
                  <a:tcPr/>
                </a:tc>
                <a:extLst>
                  <a:ext uri="{0D108BD9-81ED-4DB2-BD59-A6C34878D82A}">
                    <a16:rowId xmlns:a16="http://schemas.microsoft.com/office/drawing/2014/main" val="3733012963"/>
                  </a:ext>
                </a:extLst>
              </a:tr>
              <a:tr h="182880">
                <a:tc rowSpan="3">
                  <a:txBody>
                    <a:bodyPr/>
                    <a:lstStyle/>
                    <a:p>
                      <a:pPr algn="r" fontAlgn="b"/>
                      <a:r>
                        <a:rPr lang="en-US" sz="1800" u="none" strike="noStrike">
                          <a:effectLst/>
                          <a:latin typeface="+mn-lt"/>
                        </a:rPr>
                        <a:t>Actual</a:t>
                      </a:r>
                      <a:endParaRPr lang="en-US" sz="1800" b="0" i="0" u="none" strike="noStrike">
                        <a:solidFill>
                          <a:srgbClr val="000000"/>
                        </a:solidFill>
                        <a:effectLst/>
                        <a:latin typeface="+mn-lt"/>
                      </a:endParaRPr>
                    </a:p>
                  </a:txBody>
                  <a:tcPr marL="7620" marR="7620" marT="7620" marB="0" vert="vert270" anchor="b"/>
                </a:tc>
                <a:tc>
                  <a:txBody>
                    <a:bodyPr/>
                    <a:lstStyle/>
                    <a:p>
                      <a:pPr algn="l" fontAlgn="b"/>
                      <a:endParaRPr lang="en-US" sz="1800" b="0" i="0" u="none" strike="noStrike">
                        <a:solidFill>
                          <a:srgbClr val="000000"/>
                        </a:solidFill>
                        <a:effectLst/>
                        <a:latin typeface="+mn-lt"/>
                      </a:endParaRPr>
                    </a:p>
                  </a:txBody>
                  <a:tcPr marL="7620" marR="7620" marT="7620" marB="0" anchor="b"/>
                </a:tc>
                <a:tc>
                  <a:txBody>
                    <a:bodyPr/>
                    <a:lstStyle/>
                    <a:p>
                      <a:pPr algn="l" fontAlgn="b"/>
                      <a:r>
                        <a:rPr lang="en-US" sz="1800" u="none" strike="noStrike">
                          <a:effectLst/>
                          <a:latin typeface="+mn-lt"/>
                        </a:rPr>
                        <a:t>Pos</a:t>
                      </a:r>
                      <a:endParaRPr lang="en-US" sz="1800" b="0" i="0" u="none" strike="noStrike">
                        <a:solidFill>
                          <a:srgbClr val="000000"/>
                        </a:solidFill>
                        <a:effectLst/>
                        <a:latin typeface="+mn-lt"/>
                      </a:endParaRPr>
                    </a:p>
                  </a:txBody>
                  <a:tcPr marL="7620" marR="7620" marT="7620" marB="0" anchor="b"/>
                </a:tc>
                <a:tc>
                  <a:txBody>
                    <a:bodyPr/>
                    <a:lstStyle/>
                    <a:p>
                      <a:pPr algn="l" fontAlgn="b"/>
                      <a:r>
                        <a:rPr lang="en-US" sz="1800" u="none" strike="noStrike">
                          <a:effectLst/>
                          <a:latin typeface="+mn-lt"/>
                        </a:rPr>
                        <a:t>Neg</a:t>
                      </a:r>
                      <a:endParaRPr lang="en-US" sz="18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2056313723"/>
                  </a:ext>
                </a:extLst>
              </a:tr>
              <a:tr h="182880">
                <a:tc vMerge="1">
                  <a:txBody>
                    <a:bodyPr/>
                    <a:lstStyle/>
                    <a:p>
                      <a:endParaRPr lang="en-US"/>
                    </a:p>
                  </a:txBody>
                  <a:tcPr/>
                </a:tc>
                <a:tc>
                  <a:txBody>
                    <a:bodyPr/>
                    <a:lstStyle/>
                    <a:p>
                      <a:pPr algn="l" fontAlgn="b"/>
                      <a:r>
                        <a:rPr lang="en-US" sz="1800" u="none" strike="noStrike">
                          <a:effectLst/>
                          <a:latin typeface="+mn-lt"/>
                        </a:rPr>
                        <a:t>Pos</a:t>
                      </a:r>
                      <a:endParaRPr lang="en-US" sz="1800" b="0" i="0" u="none" strike="noStrike">
                        <a:solidFill>
                          <a:srgbClr val="000000"/>
                        </a:solidFill>
                        <a:effectLst/>
                        <a:latin typeface="+mn-lt"/>
                      </a:endParaRPr>
                    </a:p>
                  </a:txBody>
                  <a:tcPr marL="7620" marR="7620" marT="7620" marB="0" anchor="b"/>
                </a:tc>
                <a:tc>
                  <a:txBody>
                    <a:bodyPr/>
                    <a:lstStyle/>
                    <a:p>
                      <a:pPr algn="r" fontAlgn="b"/>
                      <a:r>
                        <a:rPr lang="en-US" sz="1800" b="1" u="none" strike="noStrike" dirty="0" smtClean="0">
                          <a:solidFill>
                            <a:srgbClr val="002060"/>
                          </a:solidFill>
                          <a:effectLst/>
                          <a:latin typeface="+mn-lt"/>
                        </a:rPr>
                        <a:t>20</a:t>
                      </a:r>
                      <a:endParaRPr lang="en-US" sz="1800" b="1" i="0" u="none" strike="noStrike" dirty="0">
                        <a:solidFill>
                          <a:srgbClr val="002060"/>
                        </a:solidFill>
                        <a:effectLst/>
                        <a:latin typeface="+mn-lt"/>
                      </a:endParaRPr>
                    </a:p>
                  </a:txBody>
                  <a:tcPr marL="7620" marR="7620" marT="7620" marB="0" anchor="b"/>
                </a:tc>
                <a:tc>
                  <a:txBody>
                    <a:bodyPr/>
                    <a:lstStyle/>
                    <a:p>
                      <a:pPr algn="r" fontAlgn="b"/>
                      <a:r>
                        <a:rPr lang="en-US" sz="1800" u="none" strike="noStrike" dirty="0" smtClean="0">
                          <a:effectLst/>
                          <a:latin typeface="+mn-lt"/>
                        </a:rPr>
                        <a:t>3</a:t>
                      </a:r>
                      <a:endParaRPr lang="en-US" sz="18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115686967"/>
                  </a:ext>
                </a:extLst>
              </a:tr>
              <a:tr h="182880">
                <a:tc vMerge="1">
                  <a:txBody>
                    <a:bodyPr/>
                    <a:lstStyle/>
                    <a:p>
                      <a:endParaRPr lang="en-US"/>
                    </a:p>
                  </a:txBody>
                  <a:tcPr/>
                </a:tc>
                <a:tc>
                  <a:txBody>
                    <a:bodyPr/>
                    <a:lstStyle/>
                    <a:p>
                      <a:pPr algn="l" fontAlgn="b"/>
                      <a:r>
                        <a:rPr lang="en-US" sz="1800" u="none" strike="noStrike">
                          <a:effectLst/>
                          <a:latin typeface="+mn-lt"/>
                        </a:rPr>
                        <a:t>Neg</a:t>
                      </a:r>
                      <a:endParaRPr lang="en-US" sz="1800" b="0" i="0" u="none" strike="noStrike">
                        <a:solidFill>
                          <a:srgbClr val="000000"/>
                        </a:solidFill>
                        <a:effectLst/>
                        <a:latin typeface="+mn-lt"/>
                      </a:endParaRPr>
                    </a:p>
                  </a:txBody>
                  <a:tcPr marL="7620" marR="7620" marT="7620" marB="0" anchor="b"/>
                </a:tc>
                <a:tc>
                  <a:txBody>
                    <a:bodyPr/>
                    <a:lstStyle/>
                    <a:p>
                      <a:pPr algn="r" fontAlgn="b"/>
                      <a:r>
                        <a:rPr lang="en-US" sz="1800" u="none" strike="noStrike" dirty="0" smtClean="0">
                          <a:effectLst/>
                          <a:latin typeface="+mn-lt"/>
                        </a:rPr>
                        <a:t>41</a:t>
                      </a:r>
                      <a:endParaRPr lang="en-US" sz="1800" b="0" i="0" u="none" strike="noStrike" dirty="0">
                        <a:solidFill>
                          <a:srgbClr val="000000"/>
                        </a:solidFill>
                        <a:effectLst/>
                        <a:latin typeface="+mn-lt"/>
                      </a:endParaRPr>
                    </a:p>
                  </a:txBody>
                  <a:tcPr marL="7620" marR="7620" marT="7620" marB="0" anchor="b"/>
                </a:tc>
                <a:tc>
                  <a:txBody>
                    <a:bodyPr/>
                    <a:lstStyle/>
                    <a:p>
                      <a:pPr algn="r" fontAlgn="b"/>
                      <a:r>
                        <a:rPr lang="en-US" sz="1800" b="1" u="none" strike="noStrike" dirty="0" smtClean="0">
                          <a:solidFill>
                            <a:srgbClr val="002060"/>
                          </a:solidFill>
                          <a:effectLst/>
                          <a:latin typeface="+mn-lt"/>
                        </a:rPr>
                        <a:t>159</a:t>
                      </a:r>
                      <a:endParaRPr lang="en-US" sz="1800" b="1" i="0" u="none" strike="noStrike" dirty="0">
                        <a:solidFill>
                          <a:srgbClr val="002060"/>
                        </a:solidFill>
                        <a:effectLst/>
                        <a:latin typeface="+mn-lt"/>
                      </a:endParaRPr>
                    </a:p>
                  </a:txBody>
                  <a:tcPr marL="7620" marR="7620" marT="7620" marB="0" anchor="b"/>
                </a:tc>
                <a:extLst>
                  <a:ext uri="{0D108BD9-81ED-4DB2-BD59-A6C34878D82A}">
                    <a16:rowId xmlns:a16="http://schemas.microsoft.com/office/drawing/2014/main" val="472209491"/>
                  </a:ext>
                </a:extLst>
              </a:tr>
            </a:tbl>
          </a:graphicData>
        </a:graphic>
      </p:graphicFrame>
      <p:pic>
        <p:nvPicPr>
          <p:cNvPr id="11" name="Picture 10"/>
          <p:cNvPicPr>
            <a:picLocks noChangeAspect="1"/>
          </p:cNvPicPr>
          <p:nvPr/>
        </p:nvPicPr>
        <p:blipFill>
          <a:blip r:embed="rId3"/>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8434361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0487"/>
            <a:ext cx="10058400" cy="1609344"/>
          </a:xfrm>
        </p:spPr>
        <p:txBody>
          <a:bodyPr>
            <a:noAutofit/>
          </a:bodyPr>
          <a:lstStyle/>
          <a:p>
            <a:pPr algn="ctr">
              <a:lnSpc>
                <a:spcPct val="85000"/>
              </a:lnSpc>
            </a:pPr>
            <a:r>
              <a:rPr lang="en-US" sz="6000" dirty="0" smtClean="0"/>
              <a:t>Alzheimer’s Disease RF classifier: </a:t>
            </a:r>
            <a:br>
              <a:rPr lang="en-US" sz="6000" dirty="0" smtClean="0"/>
            </a:br>
            <a:r>
              <a:rPr lang="en-US" sz="6000" dirty="0" smtClean="0"/>
              <a:t>variable importance Plot</a:t>
            </a:r>
            <a:endParaRPr lang="en-US" sz="6000" dirty="0"/>
          </a:p>
        </p:txBody>
      </p:sp>
      <p:pic>
        <p:nvPicPr>
          <p:cNvPr id="14" name="Content Placeholder 13"/>
          <p:cNvPicPr>
            <a:picLocks noGrp="1" noChangeAspect="1"/>
          </p:cNvPicPr>
          <p:nvPr>
            <p:ph sz="half" idx="1"/>
          </p:nvPr>
        </p:nvPicPr>
        <p:blipFill>
          <a:blip r:embed="rId2"/>
          <a:stretch>
            <a:fillRect/>
          </a:stretch>
        </p:blipFill>
        <p:spPr>
          <a:xfrm>
            <a:off x="291732" y="1559290"/>
            <a:ext cx="4473530" cy="5160456"/>
          </a:xfrm>
          <a:prstGeom prst="rect">
            <a:avLst/>
          </a:prstGeom>
        </p:spPr>
      </p:pic>
      <p:sp>
        <p:nvSpPr>
          <p:cNvPr id="13" name="Content Placeholder 12"/>
          <p:cNvSpPr>
            <a:spLocks noGrp="1"/>
          </p:cNvSpPr>
          <p:nvPr>
            <p:ph sz="half" idx="2"/>
          </p:nvPr>
        </p:nvSpPr>
        <p:spPr>
          <a:xfrm>
            <a:off x="4765262" y="1536618"/>
            <a:ext cx="7287402" cy="4759678"/>
          </a:xfrm>
        </p:spPr>
        <p:txBody>
          <a:bodyPr>
            <a:noAutofit/>
          </a:bodyPr>
          <a:lstStyle/>
          <a:p>
            <a:r>
              <a:rPr lang="en-US" dirty="0"/>
              <a:t>The top most important features are </a:t>
            </a:r>
            <a:r>
              <a:rPr lang="en-US" i="1" dirty="0"/>
              <a:t>interactions with </a:t>
            </a:r>
            <a:r>
              <a:rPr lang="en-US" b="1" i="1" dirty="0"/>
              <a:t>proteins mediating inflammatory processes</a:t>
            </a:r>
            <a:r>
              <a:rPr lang="en-US" dirty="0"/>
              <a:t> (</a:t>
            </a:r>
            <a:r>
              <a:rPr lang="en-US" dirty="0" smtClean="0">
                <a:hlinkClick r:id="rId3"/>
              </a:rPr>
              <a:t>JAK2</a:t>
            </a:r>
            <a:r>
              <a:rPr lang="en-US" dirty="0" smtClean="0"/>
              <a:t>/</a:t>
            </a:r>
            <a:r>
              <a:rPr lang="en-US" dirty="0" err="1" smtClean="0"/>
              <a:t>Tclin</a:t>
            </a:r>
            <a:r>
              <a:rPr lang="en-US" dirty="0" smtClean="0"/>
              <a:t>, </a:t>
            </a:r>
            <a:r>
              <a:rPr lang="en-US" dirty="0" smtClean="0">
                <a:hlinkClick r:id="rId4"/>
              </a:rPr>
              <a:t>IL10</a:t>
            </a:r>
            <a:r>
              <a:rPr lang="en-US" dirty="0" smtClean="0"/>
              <a:t> &amp; </a:t>
            </a:r>
            <a:r>
              <a:rPr lang="en-US" dirty="0" smtClean="0">
                <a:hlinkClick r:id="rId5"/>
              </a:rPr>
              <a:t>IL2</a:t>
            </a:r>
            <a:r>
              <a:rPr lang="en-US" dirty="0" smtClean="0"/>
              <a:t> / </a:t>
            </a:r>
            <a:r>
              <a:rPr lang="en-US" dirty="0" err="1" smtClean="0"/>
              <a:t>Tchem</a:t>
            </a:r>
            <a:r>
              <a:rPr lang="en-US" dirty="0" smtClean="0"/>
              <a:t>), </a:t>
            </a:r>
            <a:r>
              <a:rPr lang="en-US" i="1" dirty="0"/>
              <a:t>response to </a:t>
            </a:r>
            <a:r>
              <a:rPr lang="en-US" b="1" i="1" dirty="0"/>
              <a:t>oxidative stress</a:t>
            </a:r>
            <a:r>
              <a:rPr lang="en-US" dirty="0"/>
              <a:t> (</a:t>
            </a:r>
            <a:r>
              <a:rPr lang="en-US" dirty="0" smtClean="0">
                <a:hlinkClick r:id="rId6"/>
              </a:rPr>
              <a:t>GSTP1</a:t>
            </a:r>
            <a:r>
              <a:rPr lang="en-US" dirty="0" smtClean="0"/>
              <a:t>/</a:t>
            </a:r>
            <a:r>
              <a:rPr lang="en-US" dirty="0" err="1" smtClean="0"/>
              <a:t>Tchem</a:t>
            </a:r>
            <a:r>
              <a:rPr lang="en-US" dirty="0"/>
              <a:t>), </a:t>
            </a:r>
            <a:r>
              <a:rPr lang="en-US" i="1" dirty="0" smtClean="0"/>
              <a:t>nervous </a:t>
            </a:r>
            <a:r>
              <a:rPr lang="en-US" i="1" dirty="0"/>
              <a:t>system development</a:t>
            </a:r>
            <a:r>
              <a:rPr lang="en-US" dirty="0"/>
              <a:t> (</a:t>
            </a:r>
            <a:r>
              <a:rPr lang="en-US" dirty="0" smtClean="0">
                <a:hlinkClick r:id="rId7"/>
              </a:rPr>
              <a:t>BDNF</a:t>
            </a:r>
            <a:r>
              <a:rPr lang="en-US" dirty="0" smtClean="0"/>
              <a:t>/</a:t>
            </a:r>
            <a:r>
              <a:rPr lang="en-US" dirty="0" err="1" smtClean="0"/>
              <a:t>Tbio</a:t>
            </a:r>
            <a:r>
              <a:rPr lang="en-US" dirty="0" smtClean="0"/>
              <a:t>) and </a:t>
            </a:r>
            <a:r>
              <a:rPr lang="en-US" i="1" dirty="0" smtClean="0"/>
              <a:t>glycolysis</a:t>
            </a:r>
            <a:r>
              <a:rPr lang="en-US" dirty="0" smtClean="0"/>
              <a:t> </a:t>
            </a:r>
            <a:r>
              <a:rPr lang="en-US" dirty="0"/>
              <a:t>(</a:t>
            </a:r>
            <a:r>
              <a:rPr lang="en-US" dirty="0" smtClean="0">
                <a:hlinkClick r:id="rId8"/>
              </a:rPr>
              <a:t>GAPDH</a:t>
            </a:r>
            <a:r>
              <a:rPr lang="en-US" dirty="0" smtClean="0"/>
              <a:t>/</a:t>
            </a:r>
            <a:r>
              <a:rPr lang="en-US" dirty="0" err="1" smtClean="0"/>
              <a:t>Tchem</a:t>
            </a:r>
            <a:r>
              <a:rPr lang="en-US" dirty="0" smtClean="0"/>
              <a:t>).</a:t>
            </a:r>
          </a:p>
          <a:p>
            <a:r>
              <a:rPr lang="en-US" dirty="0"/>
              <a:t>LINCS drug-induced gene expression perturbations are the largest category of features </a:t>
            </a:r>
            <a:r>
              <a:rPr lang="en-US" dirty="0" smtClean="0"/>
              <a:t>for </a:t>
            </a:r>
            <a:r>
              <a:rPr lang="en-US" dirty="0"/>
              <a:t>these predictions. </a:t>
            </a:r>
            <a:endParaRPr lang="en-US" dirty="0" smtClean="0"/>
          </a:p>
          <a:p>
            <a:r>
              <a:rPr lang="en-US" dirty="0" smtClean="0"/>
              <a:t>Brain </a:t>
            </a:r>
            <a:r>
              <a:rPr lang="en-US" dirty="0"/>
              <a:t>cortex expression is </a:t>
            </a:r>
            <a:r>
              <a:rPr lang="en-US" dirty="0" smtClean="0"/>
              <a:t>a necessary requirement. </a:t>
            </a:r>
          </a:p>
          <a:p>
            <a:r>
              <a:rPr lang="en-US" dirty="0" smtClean="0"/>
              <a:t>One </a:t>
            </a:r>
            <a:r>
              <a:rPr lang="en-US" dirty="0" err="1"/>
              <a:t>Reactome</a:t>
            </a:r>
            <a:r>
              <a:rPr lang="en-US" dirty="0"/>
              <a:t> pathway </a:t>
            </a:r>
            <a:r>
              <a:rPr lang="en-US" dirty="0" smtClean="0"/>
              <a:t>(AU-rich </a:t>
            </a:r>
            <a:r>
              <a:rPr lang="en-US" dirty="0"/>
              <a:t>mRNA elements binding </a:t>
            </a:r>
            <a:r>
              <a:rPr lang="en-US" dirty="0" smtClean="0"/>
              <a:t>proteins) is </a:t>
            </a:r>
            <a:r>
              <a:rPr lang="en-US" dirty="0"/>
              <a:t>also important. </a:t>
            </a:r>
            <a:endParaRPr lang="en-US" dirty="0" smtClean="0"/>
          </a:p>
          <a:p>
            <a:r>
              <a:rPr lang="en-US" dirty="0"/>
              <a:t>Weighted approached showed better performance in the test set for Alzheimer's Disease, Schizophrenia, and Dilated Cardiomyopathy. </a:t>
            </a:r>
          </a:p>
          <a:p>
            <a:endParaRPr lang="en-US" dirty="0"/>
          </a:p>
        </p:txBody>
      </p:sp>
      <p:sp>
        <p:nvSpPr>
          <p:cNvPr id="6"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4/23/18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9" name="Text Box 243"/>
          <p:cNvSpPr txBox="1">
            <a:spLocks noChangeArrowheads="1"/>
          </p:cNvSpPr>
          <p:nvPr/>
        </p:nvSpPr>
        <p:spPr bwMode="auto">
          <a:xfrm>
            <a:off x="14822" y="6527542"/>
            <a:ext cx="2023887"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ML work by Oleg Ursu</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0" name="Picture 9"/>
          <p:cNvPicPr>
            <a:picLocks noChangeAspect="1"/>
          </p:cNvPicPr>
          <p:nvPr/>
        </p:nvPicPr>
        <p:blipFill>
          <a:blip r:embed="rId9"/>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3739331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0487"/>
            <a:ext cx="10058400" cy="978198"/>
          </a:xfrm>
        </p:spPr>
        <p:txBody>
          <a:bodyPr>
            <a:noAutofit/>
          </a:bodyPr>
          <a:lstStyle/>
          <a:p>
            <a:pPr algn="ctr">
              <a:lnSpc>
                <a:spcPct val="85000"/>
              </a:lnSpc>
            </a:pPr>
            <a:r>
              <a:rPr lang="en-US" sz="6000" dirty="0" smtClean="0"/>
              <a:t>Alzheimer’s Disease ML Validation </a:t>
            </a:r>
            <a:endParaRPr lang="en-US" sz="6000" dirty="0"/>
          </a:p>
        </p:txBody>
      </p:sp>
      <p:sp>
        <p:nvSpPr>
          <p:cNvPr id="13" name="Content Placeholder 12"/>
          <p:cNvSpPr>
            <a:spLocks noGrp="1"/>
          </p:cNvSpPr>
          <p:nvPr>
            <p:ph sz="half" idx="2"/>
          </p:nvPr>
        </p:nvSpPr>
        <p:spPr>
          <a:xfrm>
            <a:off x="5241362" y="833127"/>
            <a:ext cx="6875257" cy="5805797"/>
          </a:xfrm>
        </p:spPr>
        <p:txBody>
          <a:bodyPr>
            <a:noAutofit/>
          </a:bodyPr>
          <a:lstStyle/>
          <a:p>
            <a:r>
              <a:rPr lang="en-US" dirty="0"/>
              <a:t>SHSY5Y cells were </a:t>
            </a:r>
            <a:r>
              <a:rPr lang="en-US" dirty="0" smtClean="0"/>
              <a:t>transfected </a:t>
            </a:r>
            <a:r>
              <a:rPr lang="en-US" dirty="0"/>
              <a:t>with siRNA against the top 20 </a:t>
            </a:r>
            <a:r>
              <a:rPr lang="en-US" dirty="0" smtClean="0"/>
              <a:t>predicted genes </a:t>
            </a:r>
            <a:r>
              <a:rPr lang="en-US" dirty="0"/>
              <a:t>(</a:t>
            </a:r>
            <a:r>
              <a:rPr lang="en-US" i="1" dirty="0"/>
              <a:t>AKNA, BC02, CCNY, CRTAM, FAM92B, FOXP4, FRRS1, GRIN2C, 1L17REL, LILRA3, LM04, NDRG2, PIBF1, RAB40A, SCGB3A1, SLC44A2, SPOP, STARD3, TMEFF2, TXNDC12</a:t>
            </a:r>
            <a:r>
              <a:rPr lang="en-US" dirty="0" smtClean="0"/>
              <a:t>).</a:t>
            </a:r>
          </a:p>
          <a:p>
            <a:r>
              <a:rPr lang="en-US" dirty="0"/>
              <a:t>After 48 hrs., 50% of the media was replaced with CM derived from RAW macrophage cells. After 24 hrs., the SHSY5Y cells were fixed </a:t>
            </a:r>
            <a:r>
              <a:rPr lang="en-US" dirty="0" smtClean="0"/>
              <a:t>&amp; </a:t>
            </a:r>
            <a:r>
              <a:rPr lang="en-US" dirty="0"/>
              <a:t>stained with </a:t>
            </a:r>
            <a:r>
              <a:rPr lang="en-US" dirty="0" smtClean="0"/>
              <a:t>AT8, a pS</a:t>
            </a:r>
            <a:r>
              <a:rPr lang="en-US" baseline="30000" dirty="0" smtClean="0"/>
              <a:t>202</a:t>
            </a:r>
            <a:r>
              <a:rPr lang="en-US" dirty="0" smtClean="0"/>
              <a:t>-tau </a:t>
            </a:r>
            <a:r>
              <a:rPr lang="en-US" dirty="0"/>
              <a:t>specific </a:t>
            </a:r>
            <a:r>
              <a:rPr lang="en-US" dirty="0" err="1" smtClean="0"/>
              <a:t>mAb</a:t>
            </a:r>
            <a:r>
              <a:rPr lang="en-US" dirty="0" smtClean="0"/>
              <a:t>, &amp; DAPI.  </a:t>
            </a:r>
            <a:r>
              <a:rPr lang="en-US" dirty="0" err="1" smtClean="0"/>
              <a:t>Cellomics</a:t>
            </a:r>
            <a:r>
              <a:rPr lang="en-US" dirty="0"/>
              <a:t>® </a:t>
            </a:r>
            <a:r>
              <a:rPr lang="en-US" dirty="0" smtClean="0"/>
              <a:t>high-content micro-</a:t>
            </a:r>
            <a:r>
              <a:rPr lang="en-US" dirty="0" err="1" smtClean="0"/>
              <a:t>scopy</a:t>
            </a:r>
            <a:r>
              <a:rPr lang="en-US" dirty="0" smtClean="0"/>
              <a:t> showed that </a:t>
            </a:r>
            <a:r>
              <a:rPr lang="en-US" dirty="0"/>
              <a:t>siRNA knockdown of </a:t>
            </a:r>
            <a:r>
              <a:rPr lang="en-US" b="1" i="1" dirty="0"/>
              <a:t>LILRA3, </a:t>
            </a:r>
            <a:r>
              <a:rPr lang="en-US" b="1" i="1" dirty="0" smtClean="0">
                <a:solidFill>
                  <a:srgbClr val="3333FF"/>
                </a:solidFill>
              </a:rPr>
              <a:t>LM04</a:t>
            </a:r>
            <a:r>
              <a:rPr lang="en-US" b="1" i="1" dirty="0" smtClean="0"/>
              <a:t>, </a:t>
            </a:r>
            <a:r>
              <a:rPr lang="en-US" b="1" i="1" dirty="0"/>
              <a:t>SCGB3A1 and </a:t>
            </a:r>
            <a:r>
              <a:rPr lang="en-US" b="1" i="1" dirty="0">
                <a:solidFill>
                  <a:srgbClr val="3333FF"/>
                </a:solidFill>
              </a:rPr>
              <a:t>TXNDC12</a:t>
            </a:r>
            <a:r>
              <a:rPr lang="en-US" i="1" dirty="0">
                <a:solidFill>
                  <a:srgbClr val="3333FF"/>
                </a:solidFill>
              </a:rPr>
              <a:t> </a:t>
            </a:r>
            <a:r>
              <a:rPr lang="en-US" dirty="0"/>
              <a:t>significantly increased </a:t>
            </a:r>
            <a:r>
              <a:rPr lang="en-US" dirty="0" smtClean="0"/>
              <a:t>pS</a:t>
            </a:r>
            <a:r>
              <a:rPr lang="en-US" baseline="30000" dirty="0" smtClean="0"/>
              <a:t>202</a:t>
            </a:r>
            <a:r>
              <a:rPr lang="en-US" dirty="0" smtClean="0"/>
              <a:t>-tau/DAPI </a:t>
            </a:r>
            <a:r>
              <a:rPr lang="en-US" dirty="0"/>
              <a:t>ratio compared to </a:t>
            </a:r>
            <a:r>
              <a:rPr lang="en-US" dirty="0" err="1"/>
              <a:t>siScramble</a:t>
            </a:r>
            <a:r>
              <a:rPr lang="en-US" dirty="0"/>
              <a:t> </a:t>
            </a:r>
            <a:r>
              <a:rPr lang="en-US" dirty="0" smtClean="0"/>
              <a:t>control. </a:t>
            </a:r>
          </a:p>
          <a:p>
            <a:r>
              <a:rPr lang="en-US" i="1" dirty="0" smtClean="0"/>
              <a:t>qPCR experiment (11/12/18) shows that lower expression of </a:t>
            </a:r>
            <a:r>
              <a:rPr lang="en-US" i="1" dirty="0" smtClean="0">
                <a:solidFill>
                  <a:srgbClr val="3333FF"/>
                </a:solidFill>
              </a:rPr>
              <a:t>LMO4</a:t>
            </a:r>
            <a:r>
              <a:rPr lang="en-US" i="1" dirty="0" smtClean="0"/>
              <a:t> &amp; </a:t>
            </a:r>
            <a:r>
              <a:rPr lang="en-US" i="1" dirty="0" smtClean="0">
                <a:solidFill>
                  <a:srgbClr val="3333FF"/>
                </a:solidFill>
              </a:rPr>
              <a:t>TXNDC12</a:t>
            </a:r>
            <a:r>
              <a:rPr lang="en-US" i="1" dirty="0" smtClean="0"/>
              <a:t> correlates with tau pathology</a:t>
            </a:r>
          </a:p>
          <a:p>
            <a:r>
              <a:rPr lang="en-US" dirty="0" smtClean="0"/>
              <a:t>Human </a:t>
            </a:r>
            <a:r>
              <a:rPr lang="en-US" dirty="0"/>
              <a:t>autopsy brains showed </a:t>
            </a:r>
            <a:r>
              <a:rPr lang="en-US" dirty="0" smtClean="0"/>
              <a:t>differential expression </a:t>
            </a:r>
            <a:r>
              <a:rPr lang="en-US" dirty="0"/>
              <a:t>for </a:t>
            </a:r>
            <a:r>
              <a:rPr lang="en-US" b="1" i="1" dirty="0"/>
              <a:t>FOXP4</a:t>
            </a:r>
            <a:r>
              <a:rPr lang="en-US" dirty="0"/>
              <a:t>, </a:t>
            </a:r>
            <a:r>
              <a:rPr lang="en-US" u="sng" dirty="0"/>
              <a:t>LILRA3</a:t>
            </a:r>
            <a:r>
              <a:rPr lang="en-US" dirty="0"/>
              <a:t>, </a:t>
            </a:r>
            <a:r>
              <a:rPr lang="en-US" b="1" i="1" dirty="0"/>
              <a:t>RAB40A</a:t>
            </a:r>
            <a:r>
              <a:rPr lang="en-US" dirty="0"/>
              <a:t>, </a:t>
            </a:r>
            <a:r>
              <a:rPr lang="en-US" b="1" i="1" dirty="0"/>
              <a:t>TMEFF2</a:t>
            </a:r>
            <a:r>
              <a:rPr lang="en-US" dirty="0"/>
              <a:t>, </a:t>
            </a:r>
            <a:r>
              <a:rPr lang="en-US" u="sng" dirty="0"/>
              <a:t>LMO4</a:t>
            </a:r>
            <a:r>
              <a:rPr lang="en-US" dirty="0"/>
              <a:t> </a:t>
            </a:r>
            <a:r>
              <a:rPr lang="en-US" dirty="0" smtClean="0"/>
              <a:t>&amp; GAPDH in </a:t>
            </a:r>
            <a:r>
              <a:rPr lang="en-US" dirty="0" err="1"/>
              <a:t>iPSCs</a:t>
            </a:r>
            <a:r>
              <a:rPr lang="en-US" dirty="0"/>
              <a:t> </a:t>
            </a:r>
            <a:r>
              <a:rPr lang="en-US" dirty="0" smtClean="0"/>
              <a:t>derived from DS &amp; sporadic AD pts (DS1, sAD2.1 cells).</a:t>
            </a:r>
            <a:endParaRPr lang="en-US" dirty="0"/>
          </a:p>
        </p:txBody>
      </p:sp>
      <p:sp>
        <p:nvSpPr>
          <p:cNvPr id="6" name="Rectangle 96"/>
          <p:cNvSpPr>
            <a:spLocks noChangeArrowheads="1"/>
          </p:cNvSpPr>
          <p:nvPr/>
        </p:nvSpPr>
        <p:spPr bwMode="auto">
          <a:xfrm>
            <a:off x="8793267"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11/14/18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9" name="Text Box 243"/>
          <p:cNvSpPr txBox="1">
            <a:spLocks noChangeArrowheads="1"/>
          </p:cNvSpPr>
          <p:nvPr/>
        </p:nvSpPr>
        <p:spPr bwMode="auto">
          <a:xfrm>
            <a:off x="14822" y="6527542"/>
            <a:ext cx="7889404"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AD validation work by </a:t>
            </a:r>
            <a:r>
              <a:rPr kumimoji="0" lang="en-US" sz="1400" b="0" i="0" u="sng"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Jessica Binder</a:t>
            </a:r>
            <a:r>
              <a:rPr kumimoji="0" lang="en-US" sz="1400" b="0" i="0"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&amp; Kiran Bhaskar, funded by U24CA224370-S2 supplement</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0" name="Picture 9"/>
          <p:cNvPicPr>
            <a:picLocks noChangeAspect="1"/>
          </p:cNvPicPr>
          <p:nvPr/>
        </p:nvPicPr>
        <p:blipFill>
          <a:blip r:embed="rId2"/>
          <a:stretch>
            <a:fillRect/>
          </a:stretch>
        </p:blipFill>
        <p:spPr>
          <a:xfrm>
            <a:off x="10559563" y="6212197"/>
            <a:ext cx="1623201" cy="602032"/>
          </a:xfrm>
          <a:prstGeom prst="rect">
            <a:avLst/>
          </a:prstGeom>
        </p:spPr>
      </p:pic>
      <p:pic>
        <p:nvPicPr>
          <p:cNvPr id="4" name="Content Placeholder 3"/>
          <p:cNvPicPr>
            <a:picLocks noGrp="1" noChangeAspect="1"/>
          </p:cNvPicPr>
          <p:nvPr>
            <p:ph sz="half" idx="1"/>
          </p:nvPr>
        </p:nvPicPr>
        <p:blipFill>
          <a:blip r:embed="rId3"/>
          <a:stretch>
            <a:fillRect/>
          </a:stretch>
        </p:blipFill>
        <p:spPr>
          <a:xfrm>
            <a:off x="119293" y="887512"/>
            <a:ext cx="5122069" cy="5550694"/>
          </a:xfrm>
          <a:prstGeom prst="rect">
            <a:avLst/>
          </a:prstGeom>
        </p:spPr>
      </p:pic>
    </p:spTree>
    <p:extLst>
      <p:ext uri="{BB962C8B-B14F-4D97-AF65-F5344CB8AC3E}">
        <p14:creationId xmlns:p14="http://schemas.microsoft.com/office/powerpoint/2010/main" val="38445001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2"/>
          <a:stretch>
            <a:fillRect/>
          </a:stretch>
        </p:blipFill>
        <p:spPr>
          <a:xfrm>
            <a:off x="6370169" y="803274"/>
            <a:ext cx="5626608" cy="5572506"/>
          </a:xfrm>
          <a:prstGeom prst="rect">
            <a:avLst/>
          </a:prstGeom>
        </p:spPr>
      </p:pic>
      <p:sp>
        <p:nvSpPr>
          <p:cNvPr id="2" name="Title 1"/>
          <p:cNvSpPr>
            <a:spLocks noGrp="1"/>
          </p:cNvSpPr>
          <p:nvPr>
            <p:ph type="title"/>
          </p:nvPr>
        </p:nvSpPr>
        <p:spPr>
          <a:xfrm>
            <a:off x="87086" y="0"/>
            <a:ext cx="11607599" cy="926157"/>
          </a:xfrm>
        </p:spPr>
        <p:txBody>
          <a:bodyPr>
            <a:noAutofit/>
          </a:bodyPr>
          <a:lstStyle/>
          <a:p>
            <a:r>
              <a:rPr lang="en-US" sz="6000" dirty="0" smtClean="0"/>
              <a:t>Schizophrenia </a:t>
            </a:r>
            <a:r>
              <a:rPr lang="en-US" sz="6000" dirty="0" err="1" smtClean="0"/>
              <a:t>metapath</a:t>
            </a:r>
            <a:r>
              <a:rPr lang="en-US" sz="6000" dirty="0" smtClean="0"/>
              <a:t> Model </a:t>
            </a:r>
            <a:r>
              <a:rPr lang="en-US" sz="4800" dirty="0" smtClean="0"/>
              <a:t>(Nature)</a:t>
            </a:r>
            <a:endParaRPr lang="en-US" sz="6000" dirty="0"/>
          </a:p>
        </p:txBody>
      </p:sp>
      <p:sp>
        <p:nvSpPr>
          <p:cNvPr id="3" name="Content Placeholder 2"/>
          <p:cNvSpPr>
            <a:spLocks noGrp="1"/>
          </p:cNvSpPr>
          <p:nvPr>
            <p:ph sz="half" idx="1"/>
          </p:nvPr>
        </p:nvSpPr>
        <p:spPr>
          <a:xfrm>
            <a:off x="87086" y="790982"/>
            <a:ext cx="5646041" cy="5565110"/>
          </a:xfrm>
        </p:spPr>
        <p:txBody>
          <a:bodyPr>
            <a:normAutofit fontScale="92500" lnSpcReduction="20000"/>
          </a:bodyPr>
          <a:lstStyle/>
          <a:p>
            <a:pPr marL="0" indent="0">
              <a:lnSpc>
                <a:spcPct val="120000"/>
              </a:lnSpc>
              <a:spcBef>
                <a:spcPts val="0"/>
              </a:spcBef>
            </a:pPr>
            <a:r>
              <a:rPr lang="en-US" dirty="0" smtClean="0"/>
              <a:t> TCRD subset data matrix for Schizophrenia</a:t>
            </a:r>
            <a:endParaRPr lang="en-US" dirty="0"/>
          </a:p>
          <a:p>
            <a:r>
              <a:rPr lang="en-US" dirty="0" smtClean="0"/>
              <a:t>protein knowledge graph along </a:t>
            </a:r>
            <a:r>
              <a:rPr lang="en-US" dirty="0" err="1" smtClean="0"/>
              <a:t>metapaths</a:t>
            </a:r>
            <a:r>
              <a:rPr lang="en-US" dirty="0" smtClean="0"/>
              <a:t>:</a:t>
            </a:r>
          </a:p>
          <a:p>
            <a:pPr lvl="1"/>
            <a:r>
              <a:rPr lang="en-US" dirty="0" smtClean="0"/>
              <a:t>Protein </a:t>
            </a:r>
            <a:r>
              <a:rPr lang="mr-IN" dirty="0" smtClean="0"/>
              <a:t>–</a:t>
            </a:r>
            <a:r>
              <a:rPr lang="en-US" dirty="0" smtClean="0"/>
              <a:t> Protein Interactions</a:t>
            </a:r>
          </a:p>
          <a:p>
            <a:pPr lvl="1"/>
            <a:r>
              <a:rPr lang="en-US" dirty="0" smtClean="0"/>
              <a:t>Pathways, GO terms, LINCS</a:t>
            </a:r>
          </a:p>
          <a:p>
            <a:pPr lvl="1"/>
            <a:r>
              <a:rPr lang="en-US" dirty="0" smtClean="0"/>
              <a:t>Gene expression</a:t>
            </a:r>
          </a:p>
          <a:p>
            <a:pPr lvl="1"/>
            <a:r>
              <a:rPr lang="en-US" dirty="0" smtClean="0"/>
              <a:t>...</a:t>
            </a:r>
          </a:p>
          <a:p>
            <a:pPr>
              <a:lnSpc>
                <a:spcPct val="110000"/>
              </a:lnSpc>
              <a:spcBef>
                <a:spcPts val="0"/>
              </a:spcBef>
            </a:pPr>
            <a:r>
              <a:rPr lang="en-US" u="sng" dirty="0" smtClean="0"/>
              <a:t>Training set:</a:t>
            </a:r>
            <a:r>
              <a:rPr lang="en-US" dirty="0" smtClean="0"/>
              <a:t>  </a:t>
            </a:r>
            <a:r>
              <a:rPr lang="en-US" b="1" dirty="0" smtClean="0"/>
              <a:t>357 </a:t>
            </a:r>
            <a:r>
              <a:rPr lang="en-US" b="1" dirty="0"/>
              <a:t>genes</a:t>
            </a:r>
            <a:r>
              <a:rPr lang="en-US" dirty="0"/>
              <a:t> associated with Schizophrenia (positives) from </a:t>
            </a:r>
            <a:r>
              <a:rPr lang="en-US" dirty="0" smtClean="0">
                <a:hlinkClick r:id="rId3"/>
              </a:rPr>
              <a:t>Nature 511:421–427</a:t>
            </a:r>
            <a:r>
              <a:rPr lang="en-US" dirty="0" smtClean="0"/>
              <a:t> &amp; </a:t>
            </a:r>
            <a:r>
              <a:rPr lang="en-US" dirty="0"/>
              <a:t>Schizophrenia drugs targets and </a:t>
            </a:r>
            <a:r>
              <a:rPr lang="en-US" b="1" dirty="0" smtClean="0"/>
              <a:t>7,272 genes</a:t>
            </a:r>
            <a:r>
              <a:rPr lang="en-US" dirty="0"/>
              <a:t> random genes from GWAS studies </a:t>
            </a:r>
            <a:r>
              <a:rPr lang="en-US" i="1" dirty="0"/>
              <a:t>not known</a:t>
            </a:r>
            <a:r>
              <a:rPr lang="en-US" dirty="0" smtClean="0"/>
              <a:t> to be associated with Schizophrenia (true negatives not available)</a:t>
            </a:r>
          </a:p>
          <a:p>
            <a:pPr>
              <a:lnSpc>
                <a:spcPct val="120000"/>
              </a:lnSpc>
              <a:spcBef>
                <a:spcPts val="0"/>
              </a:spcBef>
            </a:pPr>
            <a:r>
              <a:rPr lang="en-US" u="sng" dirty="0"/>
              <a:t>Test </a:t>
            </a:r>
            <a:r>
              <a:rPr lang="en-US" u="sng" dirty="0" smtClean="0"/>
              <a:t>set:</a:t>
            </a:r>
            <a:r>
              <a:rPr lang="en-US" dirty="0" smtClean="0"/>
              <a:t> </a:t>
            </a:r>
            <a:r>
              <a:rPr lang="en-US" b="1" dirty="0" smtClean="0"/>
              <a:t>Not used. </a:t>
            </a:r>
            <a:endParaRPr lang="en-US" b="1" dirty="0"/>
          </a:p>
          <a:p>
            <a:pPr>
              <a:lnSpc>
                <a:spcPct val="120000"/>
              </a:lnSpc>
              <a:spcBef>
                <a:spcPts val="0"/>
              </a:spcBef>
            </a:pPr>
            <a:r>
              <a:rPr lang="en-US" u="sng" dirty="0" smtClean="0"/>
              <a:t>Confusion matrix</a:t>
            </a:r>
            <a:r>
              <a:rPr lang="en-US" dirty="0" smtClean="0"/>
              <a:t> based on 20% </a:t>
            </a:r>
            <a:r>
              <a:rPr lang="en-US" dirty="0" err="1" smtClean="0"/>
              <a:t>crsoss-validaiton</a:t>
            </a:r>
            <a:r>
              <a:rPr lang="en-US" dirty="0" smtClean="0"/>
              <a:t>, i.e., 72 positive and 1454 negative genes excluded from the training set.</a:t>
            </a:r>
          </a:p>
          <a:p>
            <a:pPr>
              <a:lnSpc>
                <a:spcPct val="120000"/>
              </a:lnSpc>
              <a:spcBef>
                <a:spcPts val="0"/>
              </a:spcBef>
            </a:pPr>
            <a:r>
              <a:rPr lang="en-US" dirty="0" err="1" smtClean="0"/>
              <a:t>XGBoost</a:t>
            </a:r>
            <a:r>
              <a:rPr lang="en-US" dirty="0" smtClean="0"/>
              <a:t> binary classifier &amp; 5-fold cross-validation (100x). </a:t>
            </a:r>
          </a:p>
          <a:p>
            <a:pPr>
              <a:lnSpc>
                <a:spcPct val="120000"/>
              </a:lnSpc>
              <a:spcBef>
                <a:spcPts val="0"/>
              </a:spcBef>
            </a:pPr>
            <a:r>
              <a:rPr lang="en-US" dirty="0" smtClean="0"/>
              <a:t>Total grid size: 1,944; x-</a:t>
            </a:r>
            <a:r>
              <a:rPr lang="en-US" dirty="0" err="1" smtClean="0"/>
              <a:t>val</a:t>
            </a:r>
            <a:r>
              <a:rPr lang="en-US" dirty="0" smtClean="0"/>
              <a:t> AUC ~0.69-0.81</a:t>
            </a:r>
          </a:p>
        </p:txBody>
      </p:sp>
      <p:sp>
        <p:nvSpPr>
          <p:cNvPr id="10" name="Rectangle 96"/>
          <p:cNvSpPr>
            <a:spLocks noChangeArrowheads="1"/>
          </p:cNvSpPr>
          <p:nvPr/>
        </p:nvSpPr>
        <p:spPr bwMode="auto">
          <a:xfrm>
            <a:off x="8716826"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5/24/18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2" name="Text Box 243"/>
          <p:cNvSpPr txBox="1">
            <a:spLocks noChangeArrowheads="1"/>
          </p:cNvSpPr>
          <p:nvPr/>
        </p:nvSpPr>
        <p:spPr bwMode="auto">
          <a:xfrm>
            <a:off x="14822" y="6527542"/>
            <a:ext cx="2023887"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ML work by Oleg Ursu</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346406336"/>
              </p:ext>
            </p:extLst>
          </p:nvPr>
        </p:nvGraphicFramePr>
        <p:xfrm>
          <a:off x="9069173" y="4304852"/>
          <a:ext cx="2172426" cy="1127760"/>
        </p:xfrm>
        <a:graphic>
          <a:graphicData uri="http://schemas.openxmlformats.org/drawingml/2006/table">
            <a:tbl>
              <a:tblPr>
                <a:tableStyleId>{5C22544A-7EE6-4342-B048-85BDC9FD1C3A}</a:tableStyleId>
              </a:tblPr>
              <a:tblGrid>
                <a:gridCol w="325522">
                  <a:extLst>
                    <a:ext uri="{9D8B030D-6E8A-4147-A177-3AD203B41FA5}">
                      <a16:colId xmlns:a16="http://schemas.microsoft.com/office/drawing/2014/main" val="1653079935"/>
                    </a:ext>
                  </a:extLst>
                </a:gridCol>
                <a:gridCol w="531114">
                  <a:extLst>
                    <a:ext uri="{9D8B030D-6E8A-4147-A177-3AD203B41FA5}">
                      <a16:colId xmlns:a16="http://schemas.microsoft.com/office/drawing/2014/main" val="1892903204"/>
                    </a:ext>
                  </a:extLst>
                </a:gridCol>
                <a:gridCol w="657895">
                  <a:extLst>
                    <a:ext uri="{9D8B030D-6E8A-4147-A177-3AD203B41FA5}">
                      <a16:colId xmlns:a16="http://schemas.microsoft.com/office/drawing/2014/main" val="4023774754"/>
                    </a:ext>
                  </a:extLst>
                </a:gridCol>
                <a:gridCol w="657895">
                  <a:extLst>
                    <a:ext uri="{9D8B030D-6E8A-4147-A177-3AD203B41FA5}">
                      <a16:colId xmlns:a16="http://schemas.microsoft.com/office/drawing/2014/main" val="3205379038"/>
                    </a:ext>
                  </a:extLst>
                </a:gridCol>
              </a:tblGrid>
              <a:tr h="182880">
                <a:tc>
                  <a:txBody>
                    <a:bodyPr/>
                    <a:lstStyle/>
                    <a:p>
                      <a:pPr algn="l" fontAlgn="b"/>
                      <a:endParaRPr lang="en-US" sz="1800" b="0" i="0" u="none" strike="noStrike">
                        <a:solidFill>
                          <a:srgbClr val="000000"/>
                        </a:solidFill>
                        <a:effectLst/>
                        <a:latin typeface="+mn-lt"/>
                      </a:endParaRPr>
                    </a:p>
                  </a:txBody>
                  <a:tcPr marL="7620" marR="7620" marT="7620" marB="0" anchor="b"/>
                </a:tc>
                <a:tc>
                  <a:txBody>
                    <a:bodyPr/>
                    <a:lstStyle/>
                    <a:p>
                      <a:pPr algn="l" fontAlgn="b"/>
                      <a:r>
                        <a:rPr lang="en-US" sz="1800" b="1" i="0" u="none" strike="noStrike" dirty="0" err="1" smtClean="0">
                          <a:solidFill>
                            <a:srgbClr val="002060"/>
                          </a:solidFill>
                          <a:effectLst/>
                          <a:latin typeface="+mn-lt"/>
                        </a:rPr>
                        <a:t>Wtd</a:t>
                      </a:r>
                      <a:endParaRPr lang="en-US" sz="1800" b="1" i="0" u="none" strike="noStrike" dirty="0">
                        <a:solidFill>
                          <a:srgbClr val="002060"/>
                        </a:solidFill>
                        <a:effectLst/>
                        <a:latin typeface="+mn-lt"/>
                      </a:endParaRPr>
                    </a:p>
                  </a:txBody>
                  <a:tcPr marL="7620" marR="7620" marT="7620" marB="0" anchor="b"/>
                </a:tc>
                <a:tc gridSpan="2">
                  <a:txBody>
                    <a:bodyPr/>
                    <a:lstStyle/>
                    <a:p>
                      <a:pPr algn="ctr" fontAlgn="b"/>
                      <a:r>
                        <a:rPr lang="en-US" sz="1800" u="none" strike="noStrike">
                          <a:effectLst/>
                          <a:latin typeface="+mn-lt"/>
                        </a:rPr>
                        <a:t>Predicted</a:t>
                      </a:r>
                      <a:endParaRPr lang="en-US" sz="1800" b="0" i="0" u="none" strike="noStrike">
                        <a:solidFill>
                          <a:srgbClr val="000000"/>
                        </a:solidFill>
                        <a:effectLst/>
                        <a:latin typeface="+mn-lt"/>
                      </a:endParaRPr>
                    </a:p>
                  </a:txBody>
                  <a:tcPr marL="7620" marR="7620" marT="7620" marB="0" anchor="b"/>
                </a:tc>
                <a:tc hMerge="1">
                  <a:txBody>
                    <a:bodyPr/>
                    <a:lstStyle/>
                    <a:p>
                      <a:endParaRPr lang="en-US"/>
                    </a:p>
                  </a:txBody>
                  <a:tcPr/>
                </a:tc>
                <a:extLst>
                  <a:ext uri="{0D108BD9-81ED-4DB2-BD59-A6C34878D82A}">
                    <a16:rowId xmlns:a16="http://schemas.microsoft.com/office/drawing/2014/main" val="3733012963"/>
                  </a:ext>
                </a:extLst>
              </a:tr>
              <a:tr h="182880">
                <a:tc rowSpan="3">
                  <a:txBody>
                    <a:bodyPr/>
                    <a:lstStyle/>
                    <a:p>
                      <a:pPr algn="r" fontAlgn="b"/>
                      <a:r>
                        <a:rPr lang="en-US" sz="1800" u="none" strike="noStrike">
                          <a:effectLst/>
                          <a:latin typeface="+mn-lt"/>
                        </a:rPr>
                        <a:t>Actual</a:t>
                      </a:r>
                      <a:endParaRPr lang="en-US" sz="1800" b="0" i="0" u="none" strike="noStrike">
                        <a:solidFill>
                          <a:srgbClr val="000000"/>
                        </a:solidFill>
                        <a:effectLst/>
                        <a:latin typeface="+mn-lt"/>
                      </a:endParaRPr>
                    </a:p>
                  </a:txBody>
                  <a:tcPr marL="7620" marR="7620" marT="7620" marB="0" vert="vert270" anchor="b"/>
                </a:tc>
                <a:tc>
                  <a:txBody>
                    <a:bodyPr/>
                    <a:lstStyle/>
                    <a:p>
                      <a:pPr algn="l" fontAlgn="b"/>
                      <a:endParaRPr lang="en-US" sz="1800" b="0" i="0" u="none" strike="noStrike">
                        <a:solidFill>
                          <a:srgbClr val="000000"/>
                        </a:solidFill>
                        <a:effectLst/>
                        <a:latin typeface="+mn-lt"/>
                      </a:endParaRPr>
                    </a:p>
                  </a:txBody>
                  <a:tcPr marL="7620" marR="7620" marT="7620" marB="0" anchor="b"/>
                </a:tc>
                <a:tc>
                  <a:txBody>
                    <a:bodyPr/>
                    <a:lstStyle/>
                    <a:p>
                      <a:pPr algn="l" fontAlgn="b"/>
                      <a:r>
                        <a:rPr lang="en-US" sz="1800" u="none" strike="noStrike">
                          <a:effectLst/>
                          <a:latin typeface="+mn-lt"/>
                        </a:rPr>
                        <a:t>Pos</a:t>
                      </a:r>
                      <a:endParaRPr lang="en-US" sz="1800" b="0" i="0" u="none" strike="noStrike">
                        <a:solidFill>
                          <a:srgbClr val="000000"/>
                        </a:solidFill>
                        <a:effectLst/>
                        <a:latin typeface="+mn-lt"/>
                      </a:endParaRPr>
                    </a:p>
                  </a:txBody>
                  <a:tcPr marL="7620" marR="7620" marT="7620" marB="0" anchor="b"/>
                </a:tc>
                <a:tc>
                  <a:txBody>
                    <a:bodyPr/>
                    <a:lstStyle/>
                    <a:p>
                      <a:pPr algn="l" fontAlgn="b"/>
                      <a:r>
                        <a:rPr lang="en-US" sz="1800" u="none" strike="noStrike">
                          <a:effectLst/>
                          <a:latin typeface="+mn-lt"/>
                        </a:rPr>
                        <a:t>Neg</a:t>
                      </a:r>
                      <a:endParaRPr lang="en-US" sz="1800" b="0" i="0" u="none" strike="noStrike">
                        <a:solidFill>
                          <a:srgbClr val="000000"/>
                        </a:solidFill>
                        <a:effectLst/>
                        <a:latin typeface="+mn-lt"/>
                      </a:endParaRPr>
                    </a:p>
                  </a:txBody>
                  <a:tcPr marL="7620" marR="7620" marT="7620" marB="0" anchor="b"/>
                </a:tc>
                <a:extLst>
                  <a:ext uri="{0D108BD9-81ED-4DB2-BD59-A6C34878D82A}">
                    <a16:rowId xmlns:a16="http://schemas.microsoft.com/office/drawing/2014/main" val="2056313723"/>
                  </a:ext>
                </a:extLst>
              </a:tr>
              <a:tr h="182880">
                <a:tc vMerge="1">
                  <a:txBody>
                    <a:bodyPr/>
                    <a:lstStyle/>
                    <a:p>
                      <a:endParaRPr lang="en-US"/>
                    </a:p>
                  </a:txBody>
                  <a:tcPr/>
                </a:tc>
                <a:tc>
                  <a:txBody>
                    <a:bodyPr/>
                    <a:lstStyle/>
                    <a:p>
                      <a:pPr algn="l" fontAlgn="b"/>
                      <a:r>
                        <a:rPr lang="en-US" sz="1800" u="none" strike="noStrike">
                          <a:effectLst/>
                          <a:latin typeface="+mn-lt"/>
                        </a:rPr>
                        <a:t>Pos</a:t>
                      </a:r>
                      <a:endParaRPr lang="en-US" sz="1800" b="0" i="0" u="none" strike="noStrike">
                        <a:solidFill>
                          <a:srgbClr val="000000"/>
                        </a:solidFill>
                        <a:effectLst/>
                        <a:latin typeface="+mn-lt"/>
                      </a:endParaRPr>
                    </a:p>
                  </a:txBody>
                  <a:tcPr marL="7620" marR="7620" marT="7620" marB="0" anchor="b"/>
                </a:tc>
                <a:tc>
                  <a:txBody>
                    <a:bodyPr/>
                    <a:lstStyle/>
                    <a:p>
                      <a:pPr algn="r" fontAlgn="b"/>
                      <a:r>
                        <a:rPr lang="en-US" sz="1800" b="1" u="none" strike="noStrike" dirty="0" smtClean="0">
                          <a:solidFill>
                            <a:srgbClr val="002060"/>
                          </a:solidFill>
                          <a:effectLst/>
                          <a:latin typeface="+mn-lt"/>
                        </a:rPr>
                        <a:t>54</a:t>
                      </a:r>
                      <a:endParaRPr lang="en-US" sz="1800" b="1" i="0" u="none" strike="noStrike" dirty="0">
                        <a:solidFill>
                          <a:srgbClr val="002060"/>
                        </a:solidFill>
                        <a:effectLst/>
                        <a:latin typeface="+mn-lt"/>
                      </a:endParaRPr>
                    </a:p>
                  </a:txBody>
                  <a:tcPr marL="7620" marR="7620" marT="7620" marB="0" anchor="b"/>
                </a:tc>
                <a:tc>
                  <a:txBody>
                    <a:bodyPr/>
                    <a:lstStyle/>
                    <a:p>
                      <a:pPr algn="r" fontAlgn="b"/>
                      <a:r>
                        <a:rPr lang="en-US" sz="1800" u="none" strike="noStrike" dirty="0" smtClean="0">
                          <a:effectLst/>
                          <a:latin typeface="+mn-lt"/>
                        </a:rPr>
                        <a:t>18</a:t>
                      </a:r>
                      <a:endParaRPr lang="en-US" sz="18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115686967"/>
                  </a:ext>
                </a:extLst>
              </a:tr>
              <a:tr h="182880">
                <a:tc vMerge="1">
                  <a:txBody>
                    <a:bodyPr/>
                    <a:lstStyle/>
                    <a:p>
                      <a:endParaRPr lang="en-US"/>
                    </a:p>
                  </a:txBody>
                  <a:tcPr/>
                </a:tc>
                <a:tc>
                  <a:txBody>
                    <a:bodyPr/>
                    <a:lstStyle/>
                    <a:p>
                      <a:pPr algn="l" fontAlgn="b"/>
                      <a:r>
                        <a:rPr lang="en-US" sz="1800" u="none" strike="noStrike">
                          <a:effectLst/>
                          <a:latin typeface="+mn-lt"/>
                        </a:rPr>
                        <a:t>Neg</a:t>
                      </a:r>
                      <a:endParaRPr lang="en-US" sz="1800" b="0" i="0" u="none" strike="noStrike">
                        <a:solidFill>
                          <a:srgbClr val="000000"/>
                        </a:solidFill>
                        <a:effectLst/>
                        <a:latin typeface="+mn-lt"/>
                      </a:endParaRPr>
                    </a:p>
                  </a:txBody>
                  <a:tcPr marL="7620" marR="7620" marT="7620" marB="0" anchor="b"/>
                </a:tc>
                <a:tc>
                  <a:txBody>
                    <a:bodyPr/>
                    <a:lstStyle/>
                    <a:p>
                      <a:pPr algn="r" fontAlgn="b"/>
                      <a:r>
                        <a:rPr lang="en-US" sz="1800" u="none" strike="noStrike" dirty="0" smtClean="0">
                          <a:effectLst/>
                          <a:latin typeface="+mn-lt"/>
                        </a:rPr>
                        <a:t>329</a:t>
                      </a:r>
                      <a:endParaRPr lang="en-US" sz="1800" b="0" i="0" u="none" strike="noStrike" dirty="0">
                        <a:solidFill>
                          <a:srgbClr val="000000"/>
                        </a:solidFill>
                        <a:effectLst/>
                        <a:latin typeface="+mn-lt"/>
                      </a:endParaRPr>
                    </a:p>
                  </a:txBody>
                  <a:tcPr marL="7620" marR="7620" marT="7620" marB="0" anchor="b"/>
                </a:tc>
                <a:tc>
                  <a:txBody>
                    <a:bodyPr/>
                    <a:lstStyle/>
                    <a:p>
                      <a:pPr algn="r" fontAlgn="b"/>
                      <a:r>
                        <a:rPr lang="en-US" sz="1800" b="1" u="none" strike="noStrike" dirty="0" smtClean="0">
                          <a:solidFill>
                            <a:srgbClr val="002060"/>
                          </a:solidFill>
                          <a:effectLst/>
                          <a:latin typeface="+mn-lt"/>
                        </a:rPr>
                        <a:t>1126</a:t>
                      </a:r>
                      <a:endParaRPr lang="en-US" sz="1800" b="1" i="0" u="none" strike="noStrike" dirty="0">
                        <a:solidFill>
                          <a:srgbClr val="002060"/>
                        </a:solidFill>
                        <a:effectLst/>
                        <a:latin typeface="+mn-lt"/>
                      </a:endParaRPr>
                    </a:p>
                  </a:txBody>
                  <a:tcPr marL="7620" marR="7620" marT="7620" marB="0" anchor="b"/>
                </a:tc>
                <a:extLst>
                  <a:ext uri="{0D108BD9-81ED-4DB2-BD59-A6C34878D82A}">
                    <a16:rowId xmlns:a16="http://schemas.microsoft.com/office/drawing/2014/main" val="472209491"/>
                  </a:ext>
                </a:extLst>
              </a:tr>
            </a:tbl>
          </a:graphicData>
        </a:graphic>
      </p:graphicFrame>
      <p:pic>
        <p:nvPicPr>
          <p:cNvPr id="11" name="Picture 10"/>
          <p:cNvPicPr>
            <a:picLocks noChangeAspect="1"/>
          </p:cNvPicPr>
          <p:nvPr/>
        </p:nvPicPr>
        <p:blipFill>
          <a:blip r:embed="rId4"/>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19864566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6" y="0"/>
            <a:ext cx="11049871" cy="926157"/>
          </a:xfrm>
        </p:spPr>
        <p:txBody>
          <a:bodyPr>
            <a:noAutofit/>
          </a:bodyPr>
          <a:lstStyle/>
          <a:p>
            <a:r>
              <a:rPr lang="en-US" sz="6000" dirty="0" err="1" smtClean="0"/>
              <a:t>metapath</a:t>
            </a:r>
            <a:r>
              <a:rPr lang="en-US" sz="6000" dirty="0" smtClean="0"/>
              <a:t> Model stability</a:t>
            </a:r>
            <a:endParaRPr lang="en-US" sz="6000" dirty="0"/>
          </a:p>
        </p:txBody>
      </p:sp>
      <p:sp>
        <p:nvSpPr>
          <p:cNvPr id="3" name="Content Placeholder 2"/>
          <p:cNvSpPr>
            <a:spLocks noGrp="1"/>
          </p:cNvSpPr>
          <p:nvPr>
            <p:ph sz="half" idx="1"/>
          </p:nvPr>
        </p:nvSpPr>
        <p:spPr>
          <a:xfrm>
            <a:off x="87086" y="962432"/>
            <a:ext cx="5646041" cy="5565110"/>
          </a:xfrm>
        </p:spPr>
        <p:txBody>
          <a:bodyPr>
            <a:normAutofit lnSpcReduction="10000"/>
          </a:bodyPr>
          <a:lstStyle/>
          <a:p>
            <a:pPr marL="0" indent="0">
              <a:lnSpc>
                <a:spcPct val="120000"/>
              </a:lnSpc>
              <a:spcBef>
                <a:spcPts val="0"/>
              </a:spcBef>
            </a:pPr>
            <a:r>
              <a:rPr lang="en-US" dirty="0" smtClean="0"/>
              <a:t>  TCRD data matrix for Schizophrenia</a:t>
            </a:r>
            <a:endParaRPr lang="en-US" dirty="0"/>
          </a:p>
          <a:p>
            <a:pPr>
              <a:lnSpc>
                <a:spcPct val="120000"/>
              </a:lnSpc>
              <a:spcBef>
                <a:spcPts val="0"/>
              </a:spcBef>
            </a:pPr>
            <a:r>
              <a:rPr lang="en-US" dirty="0" smtClean="0"/>
              <a:t>Random forest binary classifier (RF), using </a:t>
            </a:r>
            <a:r>
              <a:rPr lang="en-US" dirty="0" err="1" smtClean="0"/>
              <a:t>XGBoost</a:t>
            </a:r>
            <a:r>
              <a:rPr lang="en-US" dirty="0" smtClean="0"/>
              <a:t> &amp; 5-fold cross-validation (100x). </a:t>
            </a:r>
          </a:p>
          <a:p>
            <a:pPr>
              <a:lnSpc>
                <a:spcPct val="120000"/>
              </a:lnSpc>
              <a:spcBef>
                <a:spcPts val="0"/>
              </a:spcBef>
            </a:pPr>
            <a:r>
              <a:rPr lang="en-US" dirty="0" smtClean="0"/>
              <a:t>Different seeds as a starting point for model building &amp; prediction yield slightly different ranked gene lists</a:t>
            </a:r>
          </a:p>
          <a:p>
            <a:pPr>
              <a:lnSpc>
                <a:spcPct val="120000"/>
              </a:lnSpc>
              <a:spcBef>
                <a:spcPts val="0"/>
              </a:spcBef>
            </a:pPr>
            <a:r>
              <a:rPr lang="en-US" dirty="0" smtClean="0"/>
              <a:t>These ranks are highly correlated – as illustrated for the 12,608 genes predicted for Schizophrenia (see plot)</a:t>
            </a:r>
          </a:p>
          <a:p>
            <a:pPr>
              <a:lnSpc>
                <a:spcPct val="120000"/>
              </a:lnSpc>
              <a:spcBef>
                <a:spcPts val="0"/>
              </a:spcBef>
            </a:pPr>
            <a:r>
              <a:rPr lang="en-US" dirty="0" smtClean="0"/>
              <a:t>Z-score (model output) Spearman Rank for top 120 SZ genes: R</a:t>
            </a:r>
            <a:r>
              <a:rPr lang="en-US" baseline="30000" dirty="0" smtClean="0"/>
              <a:t>2</a:t>
            </a:r>
            <a:r>
              <a:rPr lang="en-US" dirty="0" smtClean="0"/>
              <a:t> = 0.78 (not shown)</a:t>
            </a:r>
          </a:p>
          <a:p>
            <a:pPr>
              <a:lnSpc>
                <a:spcPct val="120000"/>
              </a:lnSpc>
              <a:spcBef>
                <a:spcPts val="0"/>
              </a:spcBef>
            </a:pPr>
            <a:endParaRPr lang="en-US" dirty="0" smtClean="0"/>
          </a:p>
          <a:p>
            <a:pPr>
              <a:lnSpc>
                <a:spcPct val="120000"/>
              </a:lnSpc>
              <a:spcBef>
                <a:spcPts val="0"/>
              </a:spcBef>
            </a:pPr>
            <a:r>
              <a:rPr lang="en-US" dirty="0" smtClean="0"/>
              <a:t>We are also running different disease models (e.g., AD) using different starting points – so far models seem reproducible </a:t>
            </a:r>
          </a:p>
        </p:txBody>
      </p:sp>
      <p:sp>
        <p:nvSpPr>
          <p:cNvPr id="10" name="Rectangle 96"/>
          <p:cNvSpPr>
            <a:spLocks noChangeArrowheads="1"/>
          </p:cNvSpPr>
          <p:nvPr/>
        </p:nvSpPr>
        <p:spPr bwMode="auto">
          <a:xfrm>
            <a:off x="8716826"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11/29/18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2" name="Text Box 243"/>
          <p:cNvSpPr txBox="1">
            <a:spLocks noChangeArrowheads="1"/>
          </p:cNvSpPr>
          <p:nvPr/>
        </p:nvSpPr>
        <p:spPr bwMode="auto">
          <a:xfrm>
            <a:off x="14822" y="6527542"/>
            <a:ext cx="2452787"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ML work by Cristian </a:t>
            </a:r>
            <a:r>
              <a:rPr kumimoji="0" lang="en-US" sz="1400" b="0" i="0" u="none" strike="noStrike" kern="1200" cap="none" spc="0" normalizeH="0" baseline="0" noProof="0" dirty="0" err="1" smtClean="0">
                <a:ln>
                  <a:noFill/>
                </a:ln>
                <a:solidFill>
                  <a:srgbClr val="000000"/>
                </a:solidFill>
                <a:effectLst/>
                <a:uLnTx/>
                <a:uFillTx/>
                <a:latin typeface="Rockwell" panose="02060603020205020403"/>
                <a:ea typeface="Verdana" pitchFamily="34" charset="0"/>
                <a:cs typeface="Calibri" panose="020F0502020204030204" pitchFamily="34" charset="0"/>
              </a:rPr>
              <a:t>Bologa</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1" name="Picture 10"/>
          <p:cNvPicPr>
            <a:picLocks noChangeAspect="1"/>
          </p:cNvPicPr>
          <p:nvPr/>
        </p:nvPicPr>
        <p:blipFill>
          <a:blip r:embed="rId2"/>
          <a:stretch>
            <a:fillRect/>
          </a:stretch>
        </p:blipFill>
        <p:spPr>
          <a:xfrm>
            <a:off x="10559563" y="6212197"/>
            <a:ext cx="1623201" cy="602032"/>
          </a:xfrm>
          <a:prstGeom prst="rect">
            <a:avLst/>
          </a:prstGeom>
        </p:spPr>
      </p:pic>
      <p:pic>
        <p:nvPicPr>
          <p:cNvPr id="5" name="Content Placeholder 4"/>
          <p:cNvPicPr>
            <a:picLocks noGrp="1" noChangeAspect="1"/>
          </p:cNvPicPr>
          <p:nvPr>
            <p:ph sz="half" idx="2"/>
          </p:nvPr>
        </p:nvPicPr>
        <p:blipFill>
          <a:blip r:embed="rId3"/>
          <a:stretch>
            <a:fillRect/>
          </a:stretch>
        </p:blipFill>
        <p:spPr>
          <a:xfrm>
            <a:off x="5599612" y="1162648"/>
            <a:ext cx="6399558" cy="4667009"/>
          </a:xfrm>
          <a:prstGeom prst="rect">
            <a:avLst/>
          </a:prstGeom>
        </p:spPr>
      </p:pic>
    </p:spTree>
    <p:extLst>
      <p:ext uri="{BB962C8B-B14F-4D97-AF65-F5344CB8AC3E}">
        <p14:creationId xmlns:p14="http://schemas.microsoft.com/office/powerpoint/2010/main" val="2027432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382" y="16680"/>
            <a:ext cx="11435153" cy="926725"/>
          </a:xfrm>
        </p:spPr>
        <p:txBody>
          <a:bodyPr>
            <a:noAutofit/>
          </a:bodyPr>
          <a:lstStyle/>
          <a:p>
            <a:pPr algn="ctr"/>
            <a:r>
              <a:rPr lang="en-US" sz="6000" dirty="0" smtClean="0"/>
              <a:t>An increasing wave of AI users</a:t>
            </a:r>
            <a:endParaRPr lang="en-US" sz="6000" dirty="0"/>
          </a:p>
        </p:txBody>
      </p:sp>
      <p:pic>
        <p:nvPicPr>
          <p:cNvPr id="7" name="Picture 6"/>
          <p:cNvPicPr>
            <a:picLocks noChangeAspect="1"/>
          </p:cNvPicPr>
          <p:nvPr/>
        </p:nvPicPr>
        <p:blipFill>
          <a:blip r:embed="rId3"/>
          <a:stretch>
            <a:fillRect/>
          </a:stretch>
        </p:blipFill>
        <p:spPr>
          <a:xfrm>
            <a:off x="10415222" y="6131538"/>
            <a:ext cx="1771650" cy="714375"/>
          </a:xfrm>
          <a:prstGeom prst="rect">
            <a:avLst/>
          </a:prstGeom>
        </p:spPr>
      </p:pic>
      <p:pic>
        <p:nvPicPr>
          <p:cNvPr id="4" name="Content Placeholder 3"/>
          <p:cNvPicPr>
            <a:picLocks noGrp="1" noChangeAspect="1"/>
          </p:cNvPicPr>
          <p:nvPr>
            <p:ph idx="1"/>
          </p:nvPr>
        </p:nvPicPr>
        <p:blipFill>
          <a:blip r:embed="rId4"/>
          <a:stretch>
            <a:fillRect/>
          </a:stretch>
        </p:blipFill>
        <p:spPr>
          <a:xfrm>
            <a:off x="129223" y="1063915"/>
            <a:ext cx="7358158" cy="3950303"/>
          </a:xfrm>
          <a:prstGeom prst="rect">
            <a:avLst/>
          </a:prstGeom>
        </p:spPr>
      </p:pic>
      <p:sp>
        <p:nvSpPr>
          <p:cNvPr id="5" name="Rectangle 4"/>
          <p:cNvSpPr/>
          <p:nvPr/>
        </p:nvSpPr>
        <p:spPr>
          <a:xfrm>
            <a:off x="129223" y="5134728"/>
            <a:ext cx="3766503" cy="369332"/>
          </a:xfrm>
          <a:prstGeom prst="rect">
            <a:avLst/>
          </a:prstGeom>
        </p:spPr>
        <p:txBody>
          <a:bodyPr wrap="square">
            <a:spAutoFit/>
          </a:bodyPr>
          <a:lstStyle/>
          <a:p>
            <a:r>
              <a:rPr lang="en-US" dirty="0" smtClean="0"/>
              <a:t>Blog </a:t>
            </a:r>
            <a:r>
              <a:rPr lang="en-US" dirty="0" smtClean="0">
                <a:hlinkClick r:id="rId5"/>
              </a:rPr>
              <a:t>link</a:t>
            </a:r>
            <a:endParaRPr lang="en-US" dirty="0"/>
          </a:p>
        </p:txBody>
      </p:sp>
      <p:sp>
        <p:nvSpPr>
          <p:cNvPr id="10" name="Rectangle 9"/>
          <p:cNvSpPr/>
          <p:nvPr/>
        </p:nvSpPr>
        <p:spPr>
          <a:xfrm>
            <a:off x="7058025" y="2963446"/>
            <a:ext cx="5257801" cy="2862322"/>
          </a:xfrm>
          <a:prstGeom prst="rect">
            <a:avLst/>
          </a:prstGeom>
        </p:spPr>
        <p:txBody>
          <a:bodyPr wrap="square" numCol="2">
            <a:spAutoFit/>
          </a:bodyPr>
          <a:lstStyle/>
          <a:p>
            <a:pPr lvl="0">
              <a:defRPr/>
            </a:pPr>
            <a:r>
              <a:rPr lang="en-US" dirty="0" smtClean="0"/>
              <a:t>AbbVie</a:t>
            </a:r>
          </a:p>
          <a:p>
            <a:pPr lvl="0">
              <a:defRPr/>
            </a:pPr>
            <a:r>
              <a:rPr lang="en-US" dirty="0" smtClean="0"/>
              <a:t>AstraZeneca</a:t>
            </a:r>
          </a:p>
          <a:p>
            <a:pPr lvl="0">
              <a:defRPr/>
            </a:pPr>
            <a:r>
              <a:rPr lang="en-US" dirty="0" err="1" smtClean="0"/>
              <a:t>Astellas</a:t>
            </a:r>
            <a:endParaRPr lang="en-US" dirty="0" smtClean="0"/>
          </a:p>
          <a:p>
            <a:pPr lvl="0">
              <a:defRPr/>
            </a:pPr>
            <a:r>
              <a:rPr lang="en-US" dirty="0" err="1"/>
              <a:t>Boehringer</a:t>
            </a:r>
            <a:r>
              <a:rPr lang="en-US" dirty="0"/>
              <a:t> </a:t>
            </a:r>
            <a:r>
              <a:rPr lang="en-US" dirty="0" err="1"/>
              <a:t>Ingelheim</a:t>
            </a:r>
            <a:endParaRPr lang="en-US" dirty="0" smtClean="0"/>
          </a:p>
          <a:p>
            <a:pPr lvl="0">
              <a:defRPr/>
            </a:pPr>
            <a:r>
              <a:rPr lang="en-US" dirty="0" err="1" smtClean="0"/>
              <a:t>Evotech</a:t>
            </a:r>
            <a:endParaRPr lang="en-US" dirty="0" smtClean="0"/>
          </a:p>
          <a:p>
            <a:pPr lvl="0">
              <a:defRPr/>
            </a:pPr>
            <a:r>
              <a:rPr lang="en-US" dirty="0" smtClean="0"/>
              <a:t>Genentech</a:t>
            </a:r>
          </a:p>
          <a:p>
            <a:pPr lvl="0">
              <a:defRPr/>
            </a:pPr>
            <a:r>
              <a:rPr lang="en-US" dirty="0" smtClean="0"/>
              <a:t>GSK</a:t>
            </a:r>
          </a:p>
          <a:p>
            <a:pPr lvl="0">
              <a:defRPr/>
            </a:pPr>
            <a:r>
              <a:rPr lang="en-US" dirty="0" smtClean="0"/>
              <a:t>Janssen</a:t>
            </a:r>
          </a:p>
          <a:p>
            <a:pPr lvl="0">
              <a:defRPr/>
            </a:pPr>
            <a:r>
              <a:rPr lang="en-US" dirty="0" smtClean="0"/>
              <a:t>Merck</a:t>
            </a:r>
          </a:p>
          <a:p>
            <a:pPr lvl="0">
              <a:defRPr/>
            </a:pPr>
            <a:r>
              <a:rPr lang="en-US" dirty="0" smtClean="0"/>
              <a:t>Mitsubishi Tanabe</a:t>
            </a:r>
          </a:p>
          <a:p>
            <a:pPr lvl="0">
              <a:defRPr/>
            </a:pPr>
            <a:r>
              <a:rPr lang="en-US" dirty="0">
                <a:solidFill>
                  <a:srgbClr val="000000"/>
                </a:solidFill>
              </a:rPr>
              <a:t>Nestlé</a:t>
            </a:r>
            <a:endPar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endParaRPr>
          </a:p>
          <a:p>
            <a:pPr lvl="0">
              <a:defRPr/>
            </a:pPr>
            <a:r>
              <a:rPr lang="en-US" dirty="0" smtClean="0">
                <a:solidFill>
                  <a:srgbClr val="000000"/>
                </a:solidFill>
                <a:latin typeface="Rockwell" panose="02060603020205020403"/>
              </a:rPr>
              <a:t>Novartis</a:t>
            </a:r>
          </a:p>
          <a:p>
            <a:pPr lvl="0">
              <a:defRPr/>
            </a:pPr>
            <a:r>
              <a:rPr lang="en-US" dirty="0" smtClean="0">
                <a:solidFill>
                  <a:srgbClr val="000000"/>
                </a:solidFill>
                <a:latin typeface="Rockwell" panose="02060603020205020403"/>
              </a:rPr>
              <a:t>Pfizer</a:t>
            </a:r>
          </a:p>
          <a:p>
            <a:pPr lvl="0">
              <a:defRPr/>
            </a:pP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Sanofi</a:t>
            </a:r>
          </a:p>
          <a:p>
            <a:pPr lvl="0">
              <a:defRPr/>
            </a:pPr>
            <a:r>
              <a:rPr lang="en-US" dirty="0" smtClean="0">
                <a:solidFill>
                  <a:srgbClr val="000000"/>
                </a:solidFill>
                <a:latin typeface="Rockwell" panose="02060603020205020403"/>
              </a:rPr>
              <a:t>Santen</a:t>
            </a:r>
          </a:p>
          <a:p>
            <a:pPr lvl="0">
              <a:defRPr/>
            </a:pPr>
            <a:r>
              <a:rPr kumimoji="0" lang="en-US" sz="1800" b="0" i="0" u="none" strike="noStrike" kern="1200" cap="none" spc="0" normalizeH="0" baseline="0" noProof="0" dirty="0" err="1" smtClean="0">
                <a:ln>
                  <a:noFill/>
                </a:ln>
                <a:solidFill>
                  <a:srgbClr val="000000"/>
                </a:solidFill>
                <a:effectLst/>
                <a:uLnTx/>
                <a:uFillTx/>
                <a:latin typeface="Rockwell" panose="02060603020205020403"/>
                <a:ea typeface="+mn-ea"/>
                <a:cs typeface="+mn-cs"/>
              </a:rPr>
              <a:t>Servier</a:t>
            </a:r>
            <a:endPar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endParaRPr>
          </a:p>
          <a:p>
            <a:pPr lvl="0">
              <a:defRPr/>
            </a:pPr>
            <a:r>
              <a:rPr lang="en-US" dirty="0" smtClean="0">
                <a:solidFill>
                  <a:srgbClr val="000000"/>
                </a:solidFill>
                <a:latin typeface="Rockwell" panose="02060603020205020403"/>
              </a:rPr>
              <a:t>Sumitomo Dainippon</a:t>
            </a:r>
          </a:p>
          <a:p>
            <a:pPr lvl="0">
              <a:defRPr/>
            </a:pP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Takeda</a:t>
            </a:r>
          </a:p>
          <a:p>
            <a:pPr lvl="0">
              <a:defRPr/>
            </a:pPr>
            <a:r>
              <a:rPr lang="en-US" dirty="0" smtClean="0">
                <a:solidFill>
                  <a:srgbClr val="000000"/>
                </a:solidFill>
                <a:latin typeface="Rockwell" panose="02060603020205020403"/>
              </a:rPr>
              <a:t>Wave Life Sciences</a:t>
            </a: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8" name="Rectangle 7"/>
          <p:cNvSpPr/>
          <p:nvPr/>
        </p:nvSpPr>
        <p:spPr>
          <a:xfrm>
            <a:off x="7058025" y="5831761"/>
            <a:ext cx="1168974" cy="369332"/>
          </a:xfrm>
          <a:prstGeom prst="rect">
            <a:avLst/>
          </a:prstGeom>
        </p:spPr>
        <p:txBody>
          <a:bodyPr wrap="square">
            <a:spAutoFit/>
          </a:bodyPr>
          <a:lstStyle/>
          <a:p>
            <a:r>
              <a:rPr lang="en-US" dirty="0" smtClean="0"/>
              <a:t>Blog </a:t>
            </a:r>
            <a:r>
              <a:rPr lang="en-US" dirty="0" smtClean="0">
                <a:hlinkClick r:id="rId6"/>
              </a:rPr>
              <a:t>link</a:t>
            </a:r>
            <a:endParaRPr lang="en-US" dirty="0"/>
          </a:p>
        </p:txBody>
      </p:sp>
      <p:sp>
        <p:nvSpPr>
          <p:cNvPr id="13" name="Rectangle 96"/>
          <p:cNvSpPr>
            <a:spLocks noChangeArrowheads="1"/>
          </p:cNvSpPr>
          <p:nvPr/>
        </p:nvSpPr>
        <p:spPr bwMode="auto">
          <a:xfrm>
            <a:off x="7265776" y="6553201"/>
            <a:ext cx="1528816" cy="307777"/>
          </a:xfrm>
          <a:prstGeom prst="rect">
            <a:avLst/>
          </a:prstGeom>
          <a:noFill/>
          <a:ln w="12700">
            <a:noFill/>
            <a:miter lim="800000"/>
            <a:headEnd type="none" w="sm" len="sm"/>
            <a:tailEnd type="none" w="sm" len="sm"/>
          </a:ln>
        </p:spPr>
        <p:txBody>
          <a:bodyPr wrap="none">
            <a:spAutoFit/>
          </a:bodyPr>
          <a:lstStyle/>
          <a:p>
            <a:pPr eaLnBrk="0" fontAlgn="base" hangingPunct="0">
              <a:spcBef>
                <a:spcPct val="0"/>
              </a:spcBef>
              <a:spcAft>
                <a:spcPct val="0"/>
              </a:spcAft>
              <a:defRPr/>
            </a:pPr>
            <a:r>
              <a:rPr lang="en-US" sz="1400" dirty="0" smtClean="0">
                <a:solidFill>
                  <a:srgbClr val="000000"/>
                </a:solidFill>
                <a:latin typeface="Rockwell" panose="02060603020205020403"/>
                <a:cs typeface="Calibri" panose="020F0502020204030204" pitchFamily="34" charset="0"/>
              </a:rPr>
              <a:t>1/04/19 </a:t>
            </a:r>
            <a:r>
              <a:rPr lang="en-US" sz="1400" dirty="0">
                <a:solidFill>
                  <a:srgbClr val="000000"/>
                </a:solidFill>
                <a:latin typeface="Rockwell" panose="02060603020205020403"/>
                <a:cs typeface="Calibri" panose="020F0502020204030204" pitchFamily="34" charset="0"/>
              </a:rPr>
              <a:t>r</a:t>
            </a:r>
            <a:r>
              <a:rPr lang="de-DE" sz="1400" dirty="0">
                <a:solidFill>
                  <a:srgbClr val="000000"/>
                </a:solidFill>
                <a:latin typeface="Rockwell" panose="02060603020205020403"/>
                <a:cs typeface="Calibri" panose="020F0502020204030204" pitchFamily="34" charset="0"/>
              </a:rPr>
              <a:t>evision</a:t>
            </a:r>
            <a:endParaRPr lang="en-GB" sz="1400" dirty="0">
              <a:solidFill>
                <a:srgbClr val="000000"/>
              </a:solidFill>
              <a:latin typeface="Rockwell" panose="02060603020205020403"/>
              <a:cs typeface="Calibri" panose="020F0502020204030204" pitchFamily="34" charset="0"/>
            </a:endParaRPr>
          </a:p>
        </p:txBody>
      </p:sp>
      <p:pic>
        <p:nvPicPr>
          <p:cNvPr id="12" name="Picture 11"/>
          <p:cNvPicPr>
            <a:picLocks noChangeAspect="1"/>
          </p:cNvPicPr>
          <p:nvPr/>
        </p:nvPicPr>
        <p:blipFill>
          <a:blip r:embed="rId7"/>
          <a:stretch>
            <a:fillRect/>
          </a:stretch>
        </p:blipFill>
        <p:spPr>
          <a:xfrm>
            <a:off x="597448" y="1063915"/>
            <a:ext cx="5964718" cy="1101539"/>
          </a:xfrm>
          <a:prstGeom prst="rect">
            <a:avLst/>
          </a:prstGeom>
        </p:spPr>
      </p:pic>
      <p:pic>
        <p:nvPicPr>
          <p:cNvPr id="14" name="Picture 13"/>
          <p:cNvPicPr>
            <a:picLocks noChangeAspect="1"/>
          </p:cNvPicPr>
          <p:nvPr/>
        </p:nvPicPr>
        <p:blipFill>
          <a:blip r:embed="rId8"/>
          <a:stretch>
            <a:fillRect/>
          </a:stretch>
        </p:blipFill>
        <p:spPr>
          <a:xfrm>
            <a:off x="6759837" y="1295513"/>
            <a:ext cx="5427035" cy="1547423"/>
          </a:xfrm>
          <a:prstGeom prst="rect">
            <a:avLst/>
          </a:prstGeom>
        </p:spPr>
      </p:pic>
    </p:spTree>
    <p:extLst>
      <p:ext uri="{BB962C8B-B14F-4D97-AF65-F5344CB8AC3E}">
        <p14:creationId xmlns:p14="http://schemas.microsoft.com/office/powerpoint/2010/main" val="25631842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a:blip r:embed="rId2"/>
          <a:stretch>
            <a:fillRect/>
          </a:stretch>
        </p:blipFill>
        <p:spPr>
          <a:xfrm>
            <a:off x="6425996" y="810660"/>
            <a:ext cx="5570749" cy="5476561"/>
          </a:xfrm>
          <a:prstGeom prst="rect">
            <a:avLst/>
          </a:prstGeom>
        </p:spPr>
      </p:pic>
      <p:sp>
        <p:nvSpPr>
          <p:cNvPr id="2" name="Title 1"/>
          <p:cNvSpPr>
            <a:spLocks noGrp="1"/>
          </p:cNvSpPr>
          <p:nvPr>
            <p:ph type="title"/>
          </p:nvPr>
        </p:nvSpPr>
        <p:spPr>
          <a:xfrm>
            <a:off x="87086" y="0"/>
            <a:ext cx="12095678" cy="926157"/>
          </a:xfrm>
        </p:spPr>
        <p:txBody>
          <a:bodyPr>
            <a:noAutofit/>
          </a:bodyPr>
          <a:lstStyle/>
          <a:p>
            <a:r>
              <a:rPr lang="en-US" sz="6000" dirty="0" smtClean="0"/>
              <a:t>Schizophrenia </a:t>
            </a:r>
            <a:r>
              <a:rPr lang="en-US" sz="6000" dirty="0" err="1" smtClean="0"/>
              <a:t>metapath</a:t>
            </a:r>
            <a:r>
              <a:rPr lang="en-US" sz="6000" dirty="0" smtClean="0"/>
              <a:t> Model </a:t>
            </a:r>
            <a:r>
              <a:rPr lang="en-US" sz="4800" dirty="0" smtClean="0"/>
              <a:t>(literature)</a:t>
            </a:r>
            <a:endParaRPr lang="en-US" sz="6000" dirty="0"/>
          </a:p>
        </p:txBody>
      </p:sp>
      <p:sp>
        <p:nvSpPr>
          <p:cNvPr id="3" name="Content Placeholder 2"/>
          <p:cNvSpPr>
            <a:spLocks noGrp="1"/>
          </p:cNvSpPr>
          <p:nvPr>
            <p:ph sz="half" idx="1"/>
          </p:nvPr>
        </p:nvSpPr>
        <p:spPr>
          <a:xfrm>
            <a:off x="87086" y="838607"/>
            <a:ext cx="5846989" cy="5565110"/>
          </a:xfrm>
        </p:spPr>
        <p:txBody>
          <a:bodyPr>
            <a:normAutofit fontScale="92500" lnSpcReduction="20000"/>
          </a:bodyPr>
          <a:lstStyle/>
          <a:p>
            <a:pPr marL="0" indent="0">
              <a:lnSpc>
                <a:spcPct val="120000"/>
              </a:lnSpc>
              <a:spcBef>
                <a:spcPts val="0"/>
              </a:spcBef>
            </a:pPr>
            <a:r>
              <a:rPr lang="en-US" dirty="0" smtClean="0"/>
              <a:t> TCRD subset data matrix for Schizophrenia</a:t>
            </a:r>
            <a:endParaRPr lang="en-US" dirty="0"/>
          </a:p>
          <a:p>
            <a:r>
              <a:rPr lang="en-US" dirty="0" smtClean="0"/>
              <a:t>protein knowledge graph along </a:t>
            </a:r>
            <a:r>
              <a:rPr lang="en-US" dirty="0" err="1" smtClean="0"/>
              <a:t>metapaths</a:t>
            </a:r>
            <a:r>
              <a:rPr lang="en-US" dirty="0" smtClean="0"/>
              <a:t>:</a:t>
            </a:r>
          </a:p>
          <a:p>
            <a:pPr lvl="1"/>
            <a:r>
              <a:rPr lang="en-US" dirty="0" smtClean="0"/>
              <a:t>Protein </a:t>
            </a:r>
            <a:r>
              <a:rPr lang="mr-IN" dirty="0" smtClean="0"/>
              <a:t>–</a:t>
            </a:r>
            <a:r>
              <a:rPr lang="en-US" dirty="0" smtClean="0"/>
              <a:t> Protein Interactions</a:t>
            </a:r>
          </a:p>
          <a:p>
            <a:pPr lvl="1"/>
            <a:r>
              <a:rPr lang="en-US" dirty="0" smtClean="0"/>
              <a:t>Pathways, GO terms, LINCS</a:t>
            </a:r>
          </a:p>
          <a:p>
            <a:pPr lvl="1"/>
            <a:r>
              <a:rPr lang="en-US" dirty="0" smtClean="0"/>
              <a:t>Gene expression</a:t>
            </a:r>
          </a:p>
          <a:p>
            <a:pPr lvl="1"/>
            <a:r>
              <a:rPr lang="en-US" dirty="0" smtClean="0"/>
              <a:t>...</a:t>
            </a:r>
          </a:p>
          <a:p>
            <a:pPr>
              <a:lnSpc>
                <a:spcPct val="110000"/>
              </a:lnSpc>
              <a:spcBef>
                <a:spcPts val="0"/>
              </a:spcBef>
            </a:pPr>
            <a:r>
              <a:rPr lang="en-US" u="sng" dirty="0" smtClean="0"/>
              <a:t>Training set:</a:t>
            </a:r>
            <a:r>
              <a:rPr lang="en-US" dirty="0" smtClean="0"/>
              <a:t>  </a:t>
            </a:r>
            <a:r>
              <a:rPr lang="en-US" b="1" dirty="0" smtClean="0"/>
              <a:t>195 </a:t>
            </a:r>
            <a:r>
              <a:rPr lang="en-US" b="1" dirty="0"/>
              <a:t>genes</a:t>
            </a:r>
            <a:r>
              <a:rPr lang="en-US" dirty="0"/>
              <a:t> associated with Schizophrenia (positives) from DISEASES, GHR, GWAS-C, STRING-DB, </a:t>
            </a:r>
            <a:r>
              <a:rPr lang="en-US" dirty="0" smtClean="0"/>
              <a:t>MALACARDS and </a:t>
            </a:r>
            <a:r>
              <a:rPr lang="en-US" b="1" dirty="0" smtClean="0"/>
              <a:t>3,810 genes</a:t>
            </a:r>
            <a:r>
              <a:rPr lang="en-US" dirty="0"/>
              <a:t> </a:t>
            </a:r>
            <a:r>
              <a:rPr lang="en-US" dirty="0" smtClean="0"/>
              <a:t>from OMIM </a:t>
            </a:r>
            <a:r>
              <a:rPr lang="en-US" i="1" dirty="0" smtClean="0"/>
              <a:t>not </a:t>
            </a:r>
            <a:r>
              <a:rPr lang="en-US" i="1" dirty="0"/>
              <a:t>known</a:t>
            </a:r>
            <a:r>
              <a:rPr lang="en-US" dirty="0" smtClean="0"/>
              <a:t> to be associated with Schizophrenia (true negatives not available)</a:t>
            </a:r>
          </a:p>
          <a:p>
            <a:pPr>
              <a:lnSpc>
                <a:spcPct val="120000"/>
              </a:lnSpc>
              <a:spcBef>
                <a:spcPts val="0"/>
              </a:spcBef>
            </a:pPr>
            <a:r>
              <a:rPr lang="en-US" u="sng" dirty="0"/>
              <a:t>Test </a:t>
            </a:r>
            <a:r>
              <a:rPr lang="en-US" u="sng" dirty="0" smtClean="0"/>
              <a:t>set:</a:t>
            </a:r>
            <a:r>
              <a:rPr lang="en-US" dirty="0" smtClean="0"/>
              <a:t> </a:t>
            </a:r>
            <a:r>
              <a:rPr lang="en-US" b="1" dirty="0" smtClean="0"/>
              <a:t>Not used. </a:t>
            </a:r>
            <a:endParaRPr lang="en-US" b="1" dirty="0"/>
          </a:p>
          <a:p>
            <a:pPr>
              <a:lnSpc>
                <a:spcPct val="120000"/>
              </a:lnSpc>
              <a:spcBef>
                <a:spcPts val="0"/>
              </a:spcBef>
            </a:pPr>
            <a:r>
              <a:rPr lang="en-US" u="sng" dirty="0" smtClean="0"/>
              <a:t>Confusion matrix</a:t>
            </a:r>
            <a:r>
              <a:rPr lang="en-US" dirty="0" smtClean="0"/>
              <a:t> based on 20% </a:t>
            </a:r>
            <a:r>
              <a:rPr lang="en-US" dirty="0" err="1" smtClean="0"/>
              <a:t>crsoss-validaiton</a:t>
            </a:r>
            <a:r>
              <a:rPr lang="en-US" dirty="0" smtClean="0"/>
              <a:t>, i.e., 72 positive and 1454 negative genes excluded from the training set.</a:t>
            </a:r>
          </a:p>
          <a:p>
            <a:pPr>
              <a:lnSpc>
                <a:spcPct val="120000"/>
              </a:lnSpc>
              <a:spcBef>
                <a:spcPts val="0"/>
              </a:spcBef>
            </a:pPr>
            <a:r>
              <a:rPr lang="en-US" dirty="0" err="1" smtClean="0"/>
              <a:t>XGBoost</a:t>
            </a:r>
            <a:r>
              <a:rPr lang="en-US" dirty="0" smtClean="0"/>
              <a:t> binary classifier &amp; 5-fold cross-validation (101x). </a:t>
            </a:r>
          </a:p>
          <a:p>
            <a:pPr>
              <a:lnSpc>
                <a:spcPct val="120000"/>
              </a:lnSpc>
              <a:spcBef>
                <a:spcPts val="0"/>
              </a:spcBef>
            </a:pPr>
            <a:r>
              <a:rPr lang="en-US" dirty="0" smtClean="0"/>
              <a:t>Total grid size: 1,944; x-</a:t>
            </a:r>
            <a:r>
              <a:rPr lang="en-US" dirty="0" err="1" smtClean="0"/>
              <a:t>val</a:t>
            </a:r>
            <a:r>
              <a:rPr lang="en-US" dirty="0" smtClean="0"/>
              <a:t> AUC ~0.74-0.90</a:t>
            </a:r>
          </a:p>
        </p:txBody>
      </p:sp>
      <p:sp>
        <p:nvSpPr>
          <p:cNvPr id="10" name="Rectangle 96"/>
          <p:cNvSpPr>
            <a:spLocks noChangeArrowheads="1"/>
          </p:cNvSpPr>
          <p:nvPr/>
        </p:nvSpPr>
        <p:spPr bwMode="auto">
          <a:xfrm>
            <a:off x="8716826"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1/16/19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2" name="Text Box 243"/>
          <p:cNvSpPr txBox="1">
            <a:spLocks noChangeArrowheads="1"/>
          </p:cNvSpPr>
          <p:nvPr/>
        </p:nvSpPr>
        <p:spPr bwMode="auto">
          <a:xfrm>
            <a:off x="14822" y="6527542"/>
            <a:ext cx="2238626" cy="307777"/>
          </a:xfrm>
          <a:prstGeom prst="rect">
            <a:avLst/>
          </a:prstGeom>
          <a:noFill/>
          <a:ln w="12700">
            <a:noFill/>
            <a:miter lim="800000"/>
            <a:headEnd type="none" w="sm" len="sm"/>
            <a:tailEnd type="none" w="sm" len="sm"/>
          </a:ln>
        </p:spPr>
        <p:txBody>
          <a:bodyPr wrap="none">
            <a:spAutoFit/>
          </a:bodyPr>
          <a:lstStyle/>
          <a:p>
            <a:pPr lvl="0" eaLnBrk="0" hangingPunct="0">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ML work by </a:t>
            </a:r>
            <a:r>
              <a:rPr lang="en-US" sz="1400" dirty="0">
                <a:solidFill>
                  <a:srgbClr val="000000"/>
                </a:solidFill>
                <a:ea typeface="Verdana" pitchFamily="34" charset="0"/>
                <a:cs typeface="Calibri" panose="020F0502020204030204" pitchFamily="34" charset="0"/>
              </a:rPr>
              <a:t>Tudor Oprea</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1" name="Picture 10"/>
          <p:cNvPicPr>
            <a:picLocks noChangeAspect="1"/>
          </p:cNvPicPr>
          <p:nvPr/>
        </p:nvPicPr>
        <p:blipFill>
          <a:blip r:embed="rId3"/>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297891763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0487"/>
            <a:ext cx="10058400" cy="1609344"/>
          </a:xfrm>
        </p:spPr>
        <p:txBody>
          <a:bodyPr>
            <a:noAutofit/>
          </a:bodyPr>
          <a:lstStyle/>
          <a:p>
            <a:pPr algn="ctr">
              <a:lnSpc>
                <a:spcPct val="85000"/>
              </a:lnSpc>
            </a:pPr>
            <a:r>
              <a:rPr lang="en-US" sz="6000" dirty="0" smtClean="0"/>
              <a:t>Schizophrenia disease classifier: </a:t>
            </a:r>
            <a:br>
              <a:rPr lang="en-US" sz="6000" dirty="0" smtClean="0"/>
            </a:br>
            <a:r>
              <a:rPr lang="en-US" sz="6000" dirty="0" smtClean="0"/>
              <a:t>variable importance Plot x2</a:t>
            </a:r>
            <a:endParaRPr lang="en-US" sz="6000" dirty="0"/>
          </a:p>
        </p:txBody>
      </p:sp>
      <p:sp>
        <p:nvSpPr>
          <p:cNvPr id="6"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1/16/19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9" name="Text Box 243"/>
          <p:cNvSpPr txBox="1">
            <a:spLocks noChangeArrowheads="1"/>
          </p:cNvSpPr>
          <p:nvPr/>
        </p:nvSpPr>
        <p:spPr bwMode="auto">
          <a:xfrm>
            <a:off x="14822" y="6527542"/>
            <a:ext cx="223862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ML work by Tudor Oprea</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7" name="Content Placeholder 6"/>
          <p:cNvPicPr>
            <a:picLocks noGrp="1" noChangeAspect="1"/>
          </p:cNvPicPr>
          <p:nvPr>
            <p:ph sz="half" idx="1"/>
          </p:nvPr>
        </p:nvPicPr>
        <p:blipFill>
          <a:blip r:embed="rId2"/>
          <a:stretch>
            <a:fillRect/>
          </a:stretch>
        </p:blipFill>
        <p:spPr>
          <a:xfrm>
            <a:off x="309998" y="1570398"/>
            <a:ext cx="5391912" cy="4845749"/>
          </a:xfrm>
          <a:prstGeom prst="rect">
            <a:avLst/>
          </a:prstGeom>
        </p:spPr>
      </p:pic>
      <p:pic>
        <p:nvPicPr>
          <p:cNvPr id="11" name="Content Placeholder 3"/>
          <p:cNvPicPr>
            <a:picLocks noGrp="1" noChangeAspect="1"/>
          </p:cNvPicPr>
          <p:nvPr>
            <p:ph sz="half" idx="2"/>
          </p:nvPr>
        </p:nvPicPr>
        <p:blipFill>
          <a:blip r:embed="rId3"/>
          <a:stretch>
            <a:fillRect/>
          </a:stretch>
        </p:blipFill>
        <p:spPr>
          <a:xfrm>
            <a:off x="6161832" y="1560873"/>
            <a:ext cx="5479066" cy="4810887"/>
          </a:xfrm>
          <a:prstGeom prst="rect">
            <a:avLst/>
          </a:prstGeom>
        </p:spPr>
      </p:pic>
      <p:pic>
        <p:nvPicPr>
          <p:cNvPr id="10" name="Picture 9"/>
          <p:cNvPicPr>
            <a:picLocks noChangeAspect="1"/>
          </p:cNvPicPr>
          <p:nvPr/>
        </p:nvPicPr>
        <p:blipFill>
          <a:blip r:embed="rId4"/>
          <a:stretch>
            <a:fillRect/>
          </a:stretch>
        </p:blipFill>
        <p:spPr>
          <a:xfrm>
            <a:off x="10578613" y="6212197"/>
            <a:ext cx="1623201" cy="602032"/>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519672767"/>
              </p:ext>
            </p:extLst>
          </p:nvPr>
        </p:nvGraphicFramePr>
        <p:xfrm>
          <a:off x="3822696" y="2063750"/>
          <a:ext cx="3416304" cy="594360"/>
        </p:xfrm>
        <a:graphic>
          <a:graphicData uri="http://schemas.openxmlformats.org/drawingml/2006/table">
            <a:tbl>
              <a:tblPr>
                <a:tableStyleId>{5C22544A-7EE6-4342-B048-85BDC9FD1C3A}</a:tableStyleId>
              </a:tblPr>
              <a:tblGrid>
                <a:gridCol w="653313">
                  <a:extLst>
                    <a:ext uri="{9D8B030D-6E8A-4147-A177-3AD203B41FA5}">
                      <a16:colId xmlns:a16="http://schemas.microsoft.com/office/drawing/2014/main" val="326971740"/>
                    </a:ext>
                  </a:extLst>
                </a:gridCol>
                <a:gridCol w="2762991">
                  <a:extLst>
                    <a:ext uri="{9D8B030D-6E8A-4147-A177-3AD203B41FA5}">
                      <a16:colId xmlns:a16="http://schemas.microsoft.com/office/drawing/2014/main" val="3996573434"/>
                    </a:ext>
                  </a:extLst>
                </a:gridCol>
              </a:tblGrid>
              <a:tr h="198120">
                <a:tc>
                  <a:txBody>
                    <a:bodyPr/>
                    <a:lstStyle/>
                    <a:p>
                      <a:pPr algn="l" fontAlgn="b"/>
                      <a:r>
                        <a:rPr lang="en-US" sz="1200" b="1" u="none" strike="noStrike" dirty="0">
                          <a:effectLst/>
                        </a:rPr>
                        <a:t>Genes</a:t>
                      </a:r>
                      <a:endParaRPr lang="en-US"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357</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56252329"/>
                  </a:ext>
                </a:extLst>
              </a:tr>
              <a:tr h="198120">
                <a:tc>
                  <a:txBody>
                    <a:bodyPr/>
                    <a:lstStyle/>
                    <a:p>
                      <a:pPr algn="l" fontAlgn="b"/>
                      <a:r>
                        <a:rPr lang="en-US" sz="1200" b="1" u="none" strike="noStrike" dirty="0">
                          <a:effectLst/>
                        </a:rPr>
                        <a:t>Source</a:t>
                      </a:r>
                      <a:endParaRPr lang="en-US"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http://dx.doi.org/10.1038/nature13595</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17373337"/>
                  </a:ext>
                </a:extLst>
              </a:tr>
              <a:tr h="198120">
                <a:tc>
                  <a:txBody>
                    <a:bodyPr/>
                    <a:lstStyle/>
                    <a:p>
                      <a:pPr algn="l" fontAlgn="b"/>
                      <a:r>
                        <a:rPr lang="en-US" sz="1200" b="1" u="none" strike="noStrike" dirty="0">
                          <a:effectLst/>
                        </a:rPr>
                        <a:t>AUC</a:t>
                      </a:r>
                      <a:endParaRPr lang="en-US"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dirty="0">
                          <a:effectLst/>
                        </a:rPr>
                        <a:t>0.75±0.01</a:t>
                      </a:r>
                      <a:endParaRPr lang="en-US" sz="12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608245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603929928"/>
              </p:ext>
            </p:extLst>
          </p:nvPr>
        </p:nvGraphicFramePr>
        <p:xfrm>
          <a:off x="8856044" y="4083050"/>
          <a:ext cx="2883389" cy="769620"/>
        </p:xfrm>
        <a:graphic>
          <a:graphicData uri="http://schemas.openxmlformats.org/drawingml/2006/table">
            <a:tbl>
              <a:tblPr>
                <a:tableStyleId>{5C22544A-7EE6-4342-B048-85BDC9FD1C3A}</a:tableStyleId>
              </a:tblPr>
              <a:tblGrid>
                <a:gridCol w="551402">
                  <a:extLst>
                    <a:ext uri="{9D8B030D-6E8A-4147-A177-3AD203B41FA5}">
                      <a16:colId xmlns:a16="http://schemas.microsoft.com/office/drawing/2014/main" val="326971740"/>
                    </a:ext>
                  </a:extLst>
                </a:gridCol>
                <a:gridCol w="2331987">
                  <a:extLst>
                    <a:ext uri="{9D8B030D-6E8A-4147-A177-3AD203B41FA5}">
                      <a16:colId xmlns:a16="http://schemas.microsoft.com/office/drawing/2014/main" val="3996573434"/>
                    </a:ext>
                  </a:extLst>
                </a:gridCol>
              </a:tblGrid>
              <a:tr h="198120">
                <a:tc>
                  <a:txBody>
                    <a:bodyPr/>
                    <a:lstStyle/>
                    <a:p>
                      <a:pPr algn="l" fontAlgn="b"/>
                      <a:r>
                        <a:rPr lang="en-US" sz="1200" b="1" u="none" strike="noStrike" dirty="0">
                          <a:effectLst/>
                        </a:rPr>
                        <a:t>Genes</a:t>
                      </a:r>
                      <a:endParaRPr lang="en-US"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200" u="none" strike="noStrike">
                          <a:effectLst/>
                        </a:rPr>
                        <a:t>357</a:t>
                      </a:r>
                      <a:endParaRPr lang="en-US" sz="12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56252329"/>
                  </a:ext>
                </a:extLst>
              </a:tr>
              <a:tr h="198120">
                <a:tc>
                  <a:txBody>
                    <a:bodyPr/>
                    <a:lstStyle/>
                    <a:p>
                      <a:pPr algn="l" fontAlgn="b"/>
                      <a:r>
                        <a:rPr lang="en-US" sz="1200" b="1" u="none" strike="noStrike" dirty="0">
                          <a:effectLst/>
                        </a:rPr>
                        <a:t>Source</a:t>
                      </a:r>
                      <a:endParaRPr lang="en-US"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200" b="0" i="0" u="none" strike="noStrike" dirty="0">
                          <a:solidFill>
                            <a:srgbClr val="000000"/>
                          </a:solidFill>
                          <a:effectLst/>
                          <a:latin typeface="Calibri" panose="020F0502020204030204" pitchFamily="34" charset="0"/>
                        </a:rPr>
                        <a:t>DISEASES, GHR, GWAS-C, STRING-DB, MALACARDS</a:t>
                      </a:r>
                    </a:p>
                  </a:txBody>
                  <a:tcPr marL="7620" marR="7620" marT="7620" marB="0" anchor="b"/>
                </a:tc>
                <a:extLst>
                  <a:ext uri="{0D108BD9-81ED-4DB2-BD59-A6C34878D82A}">
                    <a16:rowId xmlns:a16="http://schemas.microsoft.com/office/drawing/2014/main" val="1617373337"/>
                  </a:ext>
                </a:extLst>
              </a:tr>
              <a:tr h="198120">
                <a:tc>
                  <a:txBody>
                    <a:bodyPr/>
                    <a:lstStyle/>
                    <a:p>
                      <a:pPr algn="l" fontAlgn="b"/>
                      <a:r>
                        <a:rPr lang="en-US" sz="1200" b="1" u="none" strike="noStrike" dirty="0">
                          <a:effectLst/>
                        </a:rPr>
                        <a:t>AUC</a:t>
                      </a:r>
                      <a:endParaRPr lang="en-US" sz="12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200" b="0" i="0" u="none" strike="noStrike" dirty="0">
                          <a:solidFill>
                            <a:srgbClr val="000000"/>
                          </a:solidFill>
                          <a:effectLst/>
                          <a:latin typeface="+mn-lt"/>
                        </a:rPr>
                        <a:t>0.84±0.01</a:t>
                      </a:r>
                    </a:p>
                  </a:txBody>
                  <a:tcPr marL="7620" marR="7620" marT="7620" marB="0" anchor="b"/>
                </a:tc>
                <a:extLst>
                  <a:ext uri="{0D108BD9-81ED-4DB2-BD59-A6C34878D82A}">
                    <a16:rowId xmlns:a16="http://schemas.microsoft.com/office/drawing/2014/main" val="2436082452"/>
                  </a:ext>
                </a:extLst>
              </a:tr>
            </a:tbl>
          </a:graphicData>
        </a:graphic>
      </p:graphicFrame>
    </p:spTree>
    <p:extLst>
      <p:ext uri="{BB962C8B-B14F-4D97-AF65-F5344CB8AC3E}">
        <p14:creationId xmlns:p14="http://schemas.microsoft.com/office/powerpoint/2010/main" val="28121090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8798" y="122682"/>
            <a:ext cx="10058400" cy="772668"/>
          </a:xfrm>
        </p:spPr>
        <p:txBody>
          <a:bodyPr>
            <a:noAutofit/>
          </a:bodyPr>
          <a:lstStyle/>
          <a:p>
            <a:r>
              <a:rPr lang="en-US" sz="6000" dirty="0" smtClean="0"/>
              <a:t>Top </a:t>
            </a:r>
            <a:r>
              <a:rPr lang="en-US" sz="6000" dirty="0" err="1" smtClean="0"/>
              <a:t>geneS</a:t>
            </a:r>
            <a:r>
              <a:rPr lang="en-US" sz="6000" dirty="0" smtClean="0"/>
              <a:t> in Schizophrenia</a:t>
            </a:r>
            <a:endParaRPr lang="en-US" sz="6000" dirty="0"/>
          </a:p>
        </p:txBody>
      </p:sp>
      <p:sp>
        <p:nvSpPr>
          <p:cNvPr id="4" name="Text Placeholder 3"/>
          <p:cNvSpPr>
            <a:spLocks noGrp="1"/>
          </p:cNvSpPr>
          <p:nvPr>
            <p:ph type="body" idx="1"/>
          </p:nvPr>
        </p:nvSpPr>
        <p:spPr>
          <a:xfrm>
            <a:off x="123825" y="922020"/>
            <a:ext cx="4754880" cy="640080"/>
          </a:xfrm>
        </p:spPr>
        <p:txBody>
          <a:bodyPr/>
          <a:lstStyle/>
          <a:p>
            <a:r>
              <a:rPr lang="en-US" dirty="0" smtClean="0"/>
              <a:t>Top 10 Genes, 357 Genes Model</a:t>
            </a:r>
            <a:endParaRPr lang="en-US" dirty="0"/>
          </a:p>
        </p:txBody>
      </p:sp>
      <p:graphicFrame>
        <p:nvGraphicFramePr>
          <p:cNvPr id="18" name="Content Placeholder 17"/>
          <p:cNvGraphicFramePr>
            <a:graphicFrameLocks noGrp="1"/>
          </p:cNvGraphicFramePr>
          <p:nvPr>
            <p:ph sz="half" idx="2"/>
            <p:extLst>
              <p:ext uri="{D42A27DB-BD31-4B8C-83A1-F6EECF244321}">
                <p14:modId xmlns:p14="http://schemas.microsoft.com/office/powerpoint/2010/main" val="2685447251"/>
              </p:ext>
            </p:extLst>
          </p:nvPr>
        </p:nvGraphicFramePr>
        <p:xfrm>
          <a:off x="114300" y="1401699"/>
          <a:ext cx="5924551" cy="2674620"/>
        </p:xfrm>
        <a:graphic>
          <a:graphicData uri="http://schemas.openxmlformats.org/drawingml/2006/table">
            <a:tbl>
              <a:tblPr>
                <a:tableStyleId>{5C22544A-7EE6-4342-B048-85BDC9FD1C3A}</a:tableStyleId>
              </a:tblPr>
              <a:tblGrid>
                <a:gridCol w="1114425">
                  <a:extLst>
                    <a:ext uri="{9D8B030D-6E8A-4147-A177-3AD203B41FA5}">
                      <a16:colId xmlns:a16="http://schemas.microsoft.com/office/drawing/2014/main" val="3355905891"/>
                    </a:ext>
                  </a:extLst>
                </a:gridCol>
                <a:gridCol w="892904">
                  <a:extLst>
                    <a:ext uri="{9D8B030D-6E8A-4147-A177-3AD203B41FA5}">
                      <a16:colId xmlns:a16="http://schemas.microsoft.com/office/drawing/2014/main" val="1690016110"/>
                    </a:ext>
                  </a:extLst>
                </a:gridCol>
                <a:gridCol w="3917222">
                  <a:extLst>
                    <a:ext uri="{9D8B030D-6E8A-4147-A177-3AD203B41FA5}">
                      <a16:colId xmlns:a16="http://schemas.microsoft.com/office/drawing/2014/main" val="115997480"/>
                    </a:ext>
                  </a:extLst>
                </a:gridCol>
              </a:tblGrid>
              <a:tr h="182880">
                <a:tc>
                  <a:txBody>
                    <a:bodyPr/>
                    <a:lstStyle/>
                    <a:p>
                      <a:pPr algn="l" fontAlgn="b"/>
                      <a:r>
                        <a:rPr lang="en-US" sz="1600" b="1" u="none" strike="noStrike" dirty="0" smtClean="0">
                          <a:effectLst/>
                        </a:rPr>
                        <a:t>Accession</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u="none" strike="noStrike" dirty="0" smtClean="0">
                          <a:effectLst/>
                        </a:rPr>
                        <a:t>Symbol</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u="none" strike="noStrike" dirty="0" smtClean="0">
                          <a:effectLst/>
                        </a:rPr>
                        <a:t>Name</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8751318"/>
                  </a:ext>
                </a:extLst>
              </a:tr>
              <a:tr h="182880">
                <a:tc>
                  <a:txBody>
                    <a:bodyPr/>
                    <a:lstStyle/>
                    <a:p>
                      <a:pPr algn="l" fontAlgn="b"/>
                      <a:r>
                        <a:rPr lang="en-US" sz="1400" u="none" strike="noStrike">
                          <a:effectLst/>
                        </a:rPr>
                        <a:t>Q96CT7</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CCDC124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dirty="0">
                          <a:effectLst/>
                        </a:rPr>
                        <a:t>Coiled-coil domain-containing protein 124</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47806999"/>
                  </a:ext>
                </a:extLst>
              </a:tr>
              <a:tr h="182880">
                <a:tc>
                  <a:txBody>
                    <a:bodyPr/>
                    <a:lstStyle/>
                    <a:p>
                      <a:pPr algn="l" fontAlgn="b"/>
                      <a:r>
                        <a:rPr lang="en-US" sz="1400" u="none" strike="noStrike">
                          <a:effectLst/>
                        </a:rPr>
                        <a:t>Q9BWL3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C1orf43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Uncharacterized protein C1orf43</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32251676"/>
                  </a:ext>
                </a:extLst>
              </a:tr>
              <a:tr h="182880">
                <a:tc>
                  <a:txBody>
                    <a:bodyPr/>
                    <a:lstStyle/>
                    <a:p>
                      <a:pPr algn="l" fontAlgn="b"/>
                      <a:r>
                        <a:rPr lang="en-US" sz="1400" u="none" strike="noStrike" dirty="0">
                          <a:effectLst/>
                        </a:rPr>
                        <a:t>P03901</a:t>
                      </a:r>
                      <a:endParaRPr lang="en-US"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MT-ND4L</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NADH-ubiquinone oxidoreductase chain 4L</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00271149"/>
                  </a:ext>
                </a:extLst>
              </a:tr>
              <a:tr h="182880">
                <a:tc>
                  <a:txBody>
                    <a:bodyPr/>
                    <a:lstStyle/>
                    <a:p>
                      <a:pPr algn="l" fontAlgn="b"/>
                      <a:r>
                        <a:rPr lang="en-US" sz="1400" u="none" strike="noStrike">
                          <a:effectLst/>
                        </a:rPr>
                        <a:t>P03923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MT-ND6</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NADH-ubiquinone oxidoreductase chain 6</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28147929"/>
                  </a:ext>
                </a:extLst>
              </a:tr>
              <a:tr h="182880">
                <a:tc>
                  <a:txBody>
                    <a:bodyPr/>
                    <a:lstStyle/>
                    <a:p>
                      <a:pPr algn="l" fontAlgn="b"/>
                      <a:r>
                        <a:rPr lang="en-US" sz="1400" u="none" strike="noStrike">
                          <a:effectLst/>
                        </a:rPr>
                        <a:t>P60602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ROMO1</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Reactive oxygen species modulator 1</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2625059"/>
                  </a:ext>
                </a:extLst>
              </a:tr>
              <a:tr h="182880">
                <a:tc>
                  <a:txBody>
                    <a:bodyPr/>
                    <a:lstStyle/>
                    <a:p>
                      <a:pPr algn="l" fontAlgn="b"/>
                      <a:r>
                        <a:rPr lang="en-US" sz="1400" u="none" strike="noStrike">
                          <a:effectLst/>
                        </a:rPr>
                        <a:t>P00403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MT-CO2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Cytochrome c oxidase subunit 2</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5212216"/>
                  </a:ext>
                </a:extLst>
              </a:tr>
              <a:tr h="182880">
                <a:tc>
                  <a:txBody>
                    <a:bodyPr/>
                    <a:lstStyle/>
                    <a:p>
                      <a:pPr algn="l" fontAlgn="b"/>
                      <a:r>
                        <a:rPr lang="en-US" sz="1400" u="none" strike="noStrike">
                          <a:effectLst/>
                        </a:rPr>
                        <a:t>O96000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NDUFB10</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NADH dehydrogenase [ubiquinone] 1 beta subcomplex subunit 10</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92229944"/>
                  </a:ext>
                </a:extLst>
              </a:tr>
              <a:tr h="182880">
                <a:tc>
                  <a:txBody>
                    <a:bodyPr/>
                    <a:lstStyle/>
                    <a:p>
                      <a:pPr algn="l" fontAlgn="b"/>
                      <a:r>
                        <a:rPr lang="en-US" sz="1400" u="none" strike="noStrike">
                          <a:effectLst/>
                        </a:rPr>
                        <a:t>Q14602</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ID2B</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Putative DNA-binding protein inhibitor ID-2B</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24402112"/>
                  </a:ext>
                </a:extLst>
              </a:tr>
              <a:tr h="182880">
                <a:tc>
                  <a:txBody>
                    <a:bodyPr/>
                    <a:lstStyle/>
                    <a:p>
                      <a:pPr algn="l" fontAlgn="b"/>
                      <a:r>
                        <a:rPr lang="en-US" sz="1400" u="none" strike="noStrike">
                          <a:effectLst/>
                        </a:rPr>
                        <a:t>P30044</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PRDX5</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Peroxiredoxin-5, mitochondrial</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6736650"/>
                  </a:ext>
                </a:extLst>
              </a:tr>
              <a:tr h="182880">
                <a:tc>
                  <a:txBody>
                    <a:bodyPr/>
                    <a:lstStyle/>
                    <a:p>
                      <a:pPr algn="l" fontAlgn="b"/>
                      <a:r>
                        <a:rPr lang="en-US" sz="1400" u="none" strike="noStrike">
                          <a:effectLst/>
                        </a:rPr>
                        <a:t>Q8WVX3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a:effectLst/>
                        </a:rPr>
                        <a:t>C4orf3</a:t>
                      </a:r>
                      <a:endParaRPr lang="en-US" sz="14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400" u="none" strike="noStrike" dirty="0">
                          <a:effectLst/>
                        </a:rPr>
                        <a:t>Uncharacterized protein C4orf3</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88114520"/>
                  </a:ext>
                </a:extLst>
              </a:tr>
            </a:tbl>
          </a:graphicData>
        </a:graphic>
      </p:graphicFrame>
      <p:sp>
        <p:nvSpPr>
          <p:cNvPr id="7" name="Text Placeholder 6"/>
          <p:cNvSpPr>
            <a:spLocks noGrp="1"/>
          </p:cNvSpPr>
          <p:nvPr>
            <p:ph type="body" sz="quarter" idx="3"/>
          </p:nvPr>
        </p:nvSpPr>
        <p:spPr>
          <a:xfrm>
            <a:off x="6221349" y="867156"/>
            <a:ext cx="4754880" cy="640080"/>
          </a:xfrm>
        </p:spPr>
        <p:txBody>
          <a:bodyPr/>
          <a:lstStyle/>
          <a:p>
            <a:r>
              <a:rPr lang="en-US" dirty="0" smtClean="0"/>
              <a:t>Top 10 Genes, 195 Genes Model</a:t>
            </a:r>
            <a:endParaRPr lang="en-US" dirty="0"/>
          </a:p>
        </p:txBody>
      </p:sp>
      <p:sp>
        <p:nvSpPr>
          <p:cNvPr id="10" name="Rectangle 96"/>
          <p:cNvSpPr>
            <a:spLocks noChangeArrowheads="1"/>
          </p:cNvSpPr>
          <p:nvPr/>
        </p:nvSpPr>
        <p:spPr bwMode="auto">
          <a:xfrm>
            <a:off x="8716826"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1/16/19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2" name="Text Box 243"/>
          <p:cNvSpPr txBox="1">
            <a:spLocks noChangeArrowheads="1"/>
          </p:cNvSpPr>
          <p:nvPr/>
        </p:nvSpPr>
        <p:spPr bwMode="auto">
          <a:xfrm>
            <a:off x="14822" y="6527542"/>
            <a:ext cx="223862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ML work by Tudor Oprea</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1" name="Picture 10"/>
          <p:cNvPicPr>
            <a:picLocks noChangeAspect="1"/>
          </p:cNvPicPr>
          <p:nvPr/>
        </p:nvPicPr>
        <p:blipFill>
          <a:blip r:embed="rId2"/>
          <a:stretch>
            <a:fillRect/>
          </a:stretch>
        </p:blipFill>
        <p:spPr>
          <a:xfrm>
            <a:off x="10559563" y="6212197"/>
            <a:ext cx="1623201" cy="602032"/>
          </a:xfrm>
          <a:prstGeom prst="rect">
            <a:avLst/>
          </a:prstGeom>
        </p:spPr>
      </p:pic>
      <p:pic>
        <p:nvPicPr>
          <p:cNvPr id="9" name="Picture 8"/>
          <p:cNvPicPr>
            <a:picLocks noChangeAspect="1"/>
          </p:cNvPicPr>
          <p:nvPr/>
        </p:nvPicPr>
        <p:blipFill>
          <a:blip r:embed="rId3"/>
          <a:stretch>
            <a:fillRect/>
          </a:stretch>
        </p:blipFill>
        <p:spPr>
          <a:xfrm>
            <a:off x="10588769" y="5637887"/>
            <a:ext cx="1609725" cy="571500"/>
          </a:xfrm>
          <a:prstGeom prst="rect">
            <a:avLst/>
          </a:prstGeom>
        </p:spPr>
      </p:pic>
      <p:graphicFrame>
        <p:nvGraphicFramePr>
          <p:cNvPr id="21" name="Content Placeholder 17"/>
          <p:cNvGraphicFramePr>
            <a:graphicFrameLocks noGrp="1"/>
          </p:cNvGraphicFramePr>
          <p:nvPr>
            <p:ph sz="half" idx="4294967295"/>
            <p:extLst>
              <p:ext uri="{D42A27DB-BD31-4B8C-83A1-F6EECF244321}">
                <p14:modId xmlns:p14="http://schemas.microsoft.com/office/powerpoint/2010/main" val="1398681995"/>
              </p:ext>
            </p:extLst>
          </p:nvPr>
        </p:nvGraphicFramePr>
        <p:xfrm>
          <a:off x="6153150" y="1401699"/>
          <a:ext cx="5924551" cy="3101340"/>
        </p:xfrm>
        <a:graphic>
          <a:graphicData uri="http://schemas.openxmlformats.org/drawingml/2006/table">
            <a:tbl>
              <a:tblPr>
                <a:tableStyleId>{5C22544A-7EE6-4342-B048-85BDC9FD1C3A}</a:tableStyleId>
              </a:tblPr>
              <a:tblGrid>
                <a:gridCol w="1114425">
                  <a:extLst>
                    <a:ext uri="{9D8B030D-6E8A-4147-A177-3AD203B41FA5}">
                      <a16:colId xmlns:a16="http://schemas.microsoft.com/office/drawing/2014/main" val="3355905891"/>
                    </a:ext>
                  </a:extLst>
                </a:gridCol>
                <a:gridCol w="892904">
                  <a:extLst>
                    <a:ext uri="{9D8B030D-6E8A-4147-A177-3AD203B41FA5}">
                      <a16:colId xmlns:a16="http://schemas.microsoft.com/office/drawing/2014/main" val="1690016110"/>
                    </a:ext>
                  </a:extLst>
                </a:gridCol>
                <a:gridCol w="3917222">
                  <a:extLst>
                    <a:ext uri="{9D8B030D-6E8A-4147-A177-3AD203B41FA5}">
                      <a16:colId xmlns:a16="http://schemas.microsoft.com/office/drawing/2014/main" val="115997480"/>
                    </a:ext>
                  </a:extLst>
                </a:gridCol>
              </a:tblGrid>
              <a:tr h="182880">
                <a:tc>
                  <a:txBody>
                    <a:bodyPr/>
                    <a:lstStyle/>
                    <a:p>
                      <a:pPr algn="l" fontAlgn="b"/>
                      <a:r>
                        <a:rPr lang="en-US" sz="1600" b="1" u="none" strike="noStrike" dirty="0" smtClean="0">
                          <a:effectLst/>
                        </a:rPr>
                        <a:t>Accession</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u="none" strike="noStrike" dirty="0" smtClean="0">
                          <a:effectLst/>
                        </a:rPr>
                        <a:t>Symbol</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u="none" strike="noStrike" dirty="0" smtClean="0">
                          <a:effectLst/>
                        </a:rPr>
                        <a:t>Name</a:t>
                      </a:r>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8751318"/>
                  </a:ext>
                </a:extLst>
              </a:tr>
              <a:tr h="182880">
                <a:tc>
                  <a:txBody>
                    <a:bodyPr/>
                    <a:lstStyle/>
                    <a:p>
                      <a:pPr algn="l" fontAlgn="b"/>
                      <a:r>
                        <a:rPr lang="en-US" sz="1400" b="0" i="0" u="none" strike="noStrike">
                          <a:solidFill>
                            <a:srgbClr val="000000"/>
                          </a:solidFill>
                          <a:effectLst/>
                          <a:latin typeface="+mn-lt"/>
                        </a:rPr>
                        <a:t>Q5SNV9</a:t>
                      </a:r>
                    </a:p>
                  </a:txBody>
                  <a:tcPr marL="7620" marR="7620" marT="7620" marB="0" anchor="b"/>
                </a:tc>
                <a:tc>
                  <a:txBody>
                    <a:bodyPr/>
                    <a:lstStyle/>
                    <a:p>
                      <a:pPr algn="l" fontAlgn="b"/>
                      <a:r>
                        <a:rPr lang="en-US" sz="1400" b="0" i="0" u="none" strike="noStrike">
                          <a:solidFill>
                            <a:srgbClr val="000000"/>
                          </a:solidFill>
                          <a:effectLst/>
                          <a:latin typeface="+mn-lt"/>
                        </a:rPr>
                        <a:t>C1orf167</a:t>
                      </a:r>
                    </a:p>
                  </a:txBody>
                  <a:tcPr marL="7620" marR="7620" marT="7620" marB="0" anchor="b"/>
                </a:tc>
                <a:tc>
                  <a:txBody>
                    <a:bodyPr/>
                    <a:lstStyle/>
                    <a:p>
                      <a:pPr algn="l" fontAlgn="b"/>
                      <a:r>
                        <a:rPr lang="en-US" sz="1400" b="0" i="0" u="none" strike="noStrike">
                          <a:solidFill>
                            <a:srgbClr val="000000"/>
                          </a:solidFill>
                          <a:effectLst/>
                          <a:latin typeface="+mn-lt"/>
                        </a:rPr>
                        <a:t>Uncharacterized protein C1orf167</a:t>
                      </a:r>
                    </a:p>
                  </a:txBody>
                  <a:tcPr marL="7620" marR="7620" marT="7620" marB="0" anchor="b"/>
                </a:tc>
                <a:extLst>
                  <a:ext uri="{0D108BD9-81ED-4DB2-BD59-A6C34878D82A}">
                    <a16:rowId xmlns:a16="http://schemas.microsoft.com/office/drawing/2014/main" val="947806999"/>
                  </a:ext>
                </a:extLst>
              </a:tr>
              <a:tr h="182880">
                <a:tc>
                  <a:txBody>
                    <a:bodyPr/>
                    <a:lstStyle/>
                    <a:p>
                      <a:pPr algn="l" fontAlgn="b"/>
                      <a:r>
                        <a:rPr lang="en-US" sz="1400" b="0" i="0" u="none" strike="noStrike">
                          <a:solidFill>
                            <a:srgbClr val="000000"/>
                          </a:solidFill>
                          <a:effectLst/>
                          <a:latin typeface="+mn-lt"/>
                        </a:rPr>
                        <a:t>B9ZVM9</a:t>
                      </a:r>
                    </a:p>
                  </a:txBody>
                  <a:tcPr marL="7620" marR="7620" marT="7620" marB="0" anchor="b"/>
                </a:tc>
                <a:tc>
                  <a:txBody>
                    <a:bodyPr/>
                    <a:lstStyle/>
                    <a:p>
                      <a:pPr algn="l" fontAlgn="b"/>
                      <a:r>
                        <a:rPr lang="en-US" sz="1400" b="0" i="0" u="none" strike="noStrike">
                          <a:solidFill>
                            <a:srgbClr val="000000"/>
                          </a:solidFill>
                          <a:effectLst/>
                          <a:latin typeface="+mn-lt"/>
                        </a:rPr>
                        <a:t>TCP10L2</a:t>
                      </a:r>
                    </a:p>
                  </a:txBody>
                  <a:tcPr marL="7620" marR="7620" marT="7620" marB="0" anchor="b"/>
                </a:tc>
                <a:tc>
                  <a:txBody>
                    <a:bodyPr/>
                    <a:lstStyle/>
                    <a:p>
                      <a:pPr algn="l" fontAlgn="b"/>
                      <a:r>
                        <a:rPr lang="fr-FR" sz="1400" b="0" i="0" u="none" strike="noStrike">
                          <a:solidFill>
                            <a:srgbClr val="000000"/>
                          </a:solidFill>
                          <a:effectLst/>
                          <a:latin typeface="+mn-lt"/>
                        </a:rPr>
                        <a:t>T-complex protein 10A homolog 2</a:t>
                      </a:r>
                    </a:p>
                  </a:txBody>
                  <a:tcPr marL="7620" marR="7620" marT="7620" marB="0" anchor="b"/>
                </a:tc>
                <a:extLst>
                  <a:ext uri="{0D108BD9-81ED-4DB2-BD59-A6C34878D82A}">
                    <a16:rowId xmlns:a16="http://schemas.microsoft.com/office/drawing/2014/main" val="2732251676"/>
                  </a:ext>
                </a:extLst>
              </a:tr>
              <a:tr h="182880">
                <a:tc>
                  <a:txBody>
                    <a:bodyPr/>
                    <a:lstStyle/>
                    <a:p>
                      <a:pPr algn="l" fontAlgn="b"/>
                      <a:r>
                        <a:rPr lang="en-US" sz="1400" b="0" i="0" u="none" strike="noStrike">
                          <a:solidFill>
                            <a:srgbClr val="000000"/>
                          </a:solidFill>
                          <a:effectLst/>
                          <a:latin typeface="+mn-lt"/>
                        </a:rPr>
                        <a:t>Q8IXT2</a:t>
                      </a:r>
                    </a:p>
                  </a:txBody>
                  <a:tcPr marL="7620" marR="7620" marT="7620" marB="0" anchor="b"/>
                </a:tc>
                <a:tc>
                  <a:txBody>
                    <a:bodyPr/>
                    <a:lstStyle/>
                    <a:p>
                      <a:pPr algn="l" fontAlgn="b"/>
                      <a:r>
                        <a:rPr lang="en-US" sz="1400" b="0" i="0" u="none" strike="noStrike">
                          <a:solidFill>
                            <a:srgbClr val="000000"/>
                          </a:solidFill>
                          <a:effectLst/>
                          <a:latin typeface="+mn-lt"/>
                        </a:rPr>
                        <a:t>DMRTC2</a:t>
                      </a:r>
                    </a:p>
                  </a:txBody>
                  <a:tcPr marL="7620" marR="7620" marT="7620" marB="0" anchor="b"/>
                </a:tc>
                <a:tc>
                  <a:txBody>
                    <a:bodyPr/>
                    <a:lstStyle/>
                    <a:p>
                      <a:pPr algn="l" fontAlgn="b"/>
                      <a:r>
                        <a:rPr lang="en-US" sz="1400" b="0" i="0" u="none" strike="noStrike">
                          <a:solidFill>
                            <a:srgbClr val="000000"/>
                          </a:solidFill>
                          <a:effectLst/>
                          <a:latin typeface="+mn-lt"/>
                        </a:rPr>
                        <a:t>Doublesex- and mab-3-related transcription factor C2</a:t>
                      </a:r>
                    </a:p>
                  </a:txBody>
                  <a:tcPr marL="7620" marR="7620" marT="7620" marB="0" anchor="b"/>
                </a:tc>
                <a:extLst>
                  <a:ext uri="{0D108BD9-81ED-4DB2-BD59-A6C34878D82A}">
                    <a16:rowId xmlns:a16="http://schemas.microsoft.com/office/drawing/2014/main" val="600271149"/>
                  </a:ext>
                </a:extLst>
              </a:tr>
              <a:tr h="182880">
                <a:tc>
                  <a:txBody>
                    <a:bodyPr/>
                    <a:lstStyle/>
                    <a:p>
                      <a:pPr algn="l" fontAlgn="b"/>
                      <a:r>
                        <a:rPr lang="en-US" sz="1400" b="0" i="0" u="none" strike="noStrike">
                          <a:solidFill>
                            <a:srgbClr val="000000"/>
                          </a:solidFill>
                          <a:effectLst/>
                          <a:latin typeface="+mn-lt"/>
                        </a:rPr>
                        <a:t>Q86WS5</a:t>
                      </a:r>
                    </a:p>
                  </a:txBody>
                  <a:tcPr marL="7620" marR="7620" marT="7620" marB="0" anchor="b"/>
                </a:tc>
                <a:tc>
                  <a:txBody>
                    <a:bodyPr/>
                    <a:lstStyle/>
                    <a:p>
                      <a:pPr algn="l" fontAlgn="b"/>
                      <a:r>
                        <a:rPr lang="en-US" sz="1400" b="0" i="0" u="none" strike="noStrike">
                          <a:solidFill>
                            <a:srgbClr val="000000"/>
                          </a:solidFill>
                          <a:effectLst/>
                          <a:latin typeface="+mn-lt"/>
                        </a:rPr>
                        <a:t>TMPRSS12</a:t>
                      </a:r>
                    </a:p>
                  </a:txBody>
                  <a:tcPr marL="7620" marR="7620" marT="7620" marB="0" anchor="b"/>
                </a:tc>
                <a:tc>
                  <a:txBody>
                    <a:bodyPr/>
                    <a:lstStyle/>
                    <a:p>
                      <a:pPr algn="l" fontAlgn="b"/>
                      <a:r>
                        <a:rPr lang="en-US" sz="1400" b="0" i="0" u="none" strike="noStrike">
                          <a:solidFill>
                            <a:srgbClr val="000000"/>
                          </a:solidFill>
                          <a:effectLst/>
                          <a:latin typeface="+mn-lt"/>
                        </a:rPr>
                        <a:t>Transmembrane protease serine 12</a:t>
                      </a:r>
                    </a:p>
                  </a:txBody>
                  <a:tcPr marL="7620" marR="7620" marT="7620" marB="0" anchor="b"/>
                </a:tc>
                <a:extLst>
                  <a:ext uri="{0D108BD9-81ED-4DB2-BD59-A6C34878D82A}">
                    <a16:rowId xmlns:a16="http://schemas.microsoft.com/office/drawing/2014/main" val="2428147929"/>
                  </a:ext>
                </a:extLst>
              </a:tr>
              <a:tr h="182880">
                <a:tc>
                  <a:txBody>
                    <a:bodyPr/>
                    <a:lstStyle/>
                    <a:p>
                      <a:pPr algn="l" fontAlgn="b"/>
                      <a:r>
                        <a:rPr lang="en-US" sz="1400" b="0" i="0" u="none" strike="noStrike">
                          <a:solidFill>
                            <a:srgbClr val="000000"/>
                          </a:solidFill>
                          <a:effectLst/>
                          <a:latin typeface="+mn-lt"/>
                        </a:rPr>
                        <a:t>Q8N6L0</a:t>
                      </a:r>
                    </a:p>
                  </a:txBody>
                  <a:tcPr marL="7620" marR="7620" marT="7620" marB="0" anchor="b"/>
                </a:tc>
                <a:tc>
                  <a:txBody>
                    <a:bodyPr/>
                    <a:lstStyle/>
                    <a:p>
                      <a:pPr algn="l" fontAlgn="b"/>
                      <a:r>
                        <a:rPr lang="en-US" sz="1400" b="0" i="0" u="none" strike="noStrike">
                          <a:solidFill>
                            <a:srgbClr val="000000"/>
                          </a:solidFill>
                          <a:effectLst/>
                          <a:latin typeface="+mn-lt"/>
                        </a:rPr>
                        <a:t>CCDC155</a:t>
                      </a:r>
                    </a:p>
                  </a:txBody>
                  <a:tcPr marL="7620" marR="7620" marT="7620" marB="0" anchor="b"/>
                </a:tc>
                <a:tc>
                  <a:txBody>
                    <a:bodyPr/>
                    <a:lstStyle/>
                    <a:p>
                      <a:pPr algn="l" fontAlgn="b"/>
                      <a:r>
                        <a:rPr lang="en-US" sz="1400" b="0" i="0" u="none" strike="noStrike">
                          <a:solidFill>
                            <a:srgbClr val="000000"/>
                          </a:solidFill>
                          <a:effectLst/>
                          <a:latin typeface="+mn-lt"/>
                        </a:rPr>
                        <a:t>Protein KASH5</a:t>
                      </a:r>
                    </a:p>
                  </a:txBody>
                  <a:tcPr marL="7620" marR="7620" marT="7620" marB="0" anchor="b"/>
                </a:tc>
                <a:extLst>
                  <a:ext uri="{0D108BD9-81ED-4DB2-BD59-A6C34878D82A}">
                    <a16:rowId xmlns:a16="http://schemas.microsoft.com/office/drawing/2014/main" val="262625059"/>
                  </a:ext>
                </a:extLst>
              </a:tr>
              <a:tr h="182880">
                <a:tc>
                  <a:txBody>
                    <a:bodyPr/>
                    <a:lstStyle/>
                    <a:p>
                      <a:pPr algn="l" fontAlgn="b"/>
                      <a:r>
                        <a:rPr lang="en-US" sz="1400" b="0" i="0" u="none" strike="noStrike">
                          <a:solidFill>
                            <a:srgbClr val="000000"/>
                          </a:solidFill>
                          <a:effectLst/>
                          <a:latin typeface="+mn-lt"/>
                        </a:rPr>
                        <a:t>Q3KNS1</a:t>
                      </a:r>
                    </a:p>
                  </a:txBody>
                  <a:tcPr marL="7620" marR="7620" marT="7620" marB="0" anchor="b"/>
                </a:tc>
                <a:tc>
                  <a:txBody>
                    <a:bodyPr/>
                    <a:lstStyle/>
                    <a:p>
                      <a:pPr algn="l" fontAlgn="b"/>
                      <a:r>
                        <a:rPr lang="en-US" sz="1400" b="0" i="0" u="none" strike="noStrike">
                          <a:solidFill>
                            <a:srgbClr val="000000"/>
                          </a:solidFill>
                          <a:effectLst/>
                          <a:latin typeface="+mn-lt"/>
                        </a:rPr>
                        <a:t>PTCHD3</a:t>
                      </a:r>
                    </a:p>
                  </a:txBody>
                  <a:tcPr marL="7620" marR="7620" marT="7620" marB="0" anchor="b"/>
                </a:tc>
                <a:tc>
                  <a:txBody>
                    <a:bodyPr/>
                    <a:lstStyle/>
                    <a:p>
                      <a:pPr algn="l" fontAlgn="b"/>
                      <a:r>
                        <a:rPr lang="en-US" sz="1400" b="0" i="0" u="none" strike="noStrike">
                          <a:solidFill>
                            <a:srgbClr val="000000"/>
                          </a:solidFill>
                          <a:effectLst/>
                          <a:latin typeface="+mn-lt"/>
                        </a:rPr>
                        <a:t>Patched domain-containing protein 3</a:t>
                      </a:r>
                    </a:p>
                  </a:txBody>
                  <a:tcPr marL="7620" marR="7620" marT="7620" marB="0" anchor="b"/>
                </a:tc>
                <a:extLst>
                  <a:ext uri="{0D108BD9-81ED-4DB2-BD59-A6C34878D82A}">
                    <a16:rowId xmlns:a16="http://schemas.microsoft.com/office/drawing/2014/main" val="265212216"/>
                  </a:ext>
                </a:extLst>
              </a:tr>
              <a:tr h="182880">
                <a:tc>
                  <a:txBody>
                    <a:bodyPr/>
                    <a:lstStyle/>
                    <a:p>
                      <a:pPr algn="l" fontAlgn="b"/>
                      <a:r>
                        <a:rPr lang="en-US" sz="1400" b="0" i="0" u="none" strike="noStrike">
                          <a:solidFill>
                            <a:srgbClr val="000000"/>
                          </a:solidFill>
                          <a:effectLst/>
                          <a:latin typeface="+mn-lt"/>
                        </a:rPr>
                        <a:t>Q96MA1</a:t>
                      </a:r>
                    </a:p>
                  </a:txBody>
                  <a:tcPr marL="7620" marR="7620" marT="7620" marB="0" anchor="b"/>
                </a:tc>
                <a:tc>
                  <a:txBody>
                    <a:bodyPr/>
                    <a:lstStyle/>
                    <a:p>
                      <a:pPr algn="l" fontAlgn="b"/>
                      <a:r>
                        <a:rPr lang="en-US" sz="1400" b="0" i="0" u="none" strike="noStrike">
                          <a:solidFill>
                            <a:srgbClr val="000000"/>
                          </a:solidFill>
                          <a:effectLst/>
                          <a:latin typeface="+mn-lt"/>
                        </a:rPr>
                        <a:t>DMRTB1</a:t>
                      </a:r>
                    </a:p>
                  </a:txBody>
                  <a:tcPr marL="7620" marR="7620" marT="7620" marB="0" anchor="b"/>
                </a:tc>
                <a:tc>
                  <a:txBody>
                    <a:bodyPr/>
                    <a:lstStyle/>
                    <a:p>
                      <a:pPr algn="l" fontAlgn="b"/>
                      <a:r>
                        <a:rPr lang="en-US" sz="1400" b="0" i="0" u="none" strike="noStrike">
                          <a:solidFill>
                            <a:srgbClr val="000000"/>
                          </a:solidFill>
                          <a:effectLst/>
                          <a:latin typeface="+mn-lt"/>
                        </a:rPr>
                        <a:t>Doublesex- and mab-3-related transcription factor B1</a:t>
                      </a:r>
                    </a:p>
                  </a:txBody>
                  <a:tcPr marL="7620" marR="7620" marT="7620" marB="0" anchor="b"/>
                </a:tc>
                <a:extLst>
                  <a:ext uri="{0D108BD9-81ED-4DB2-BD59-A6C34878D82A}">
                    <a16:rowId xmlns:a16="http://schemas.microsoft.com/office/drawing/2014/main" val="4192229944"/>
                  </a:ext>
                </a:extLst>
              </a:tr>
              <a:tr h="182880">
                <a:tc>
                  <a:txBody>
                    <a:bodyPr/>
                    <a:lstStyle/>
                    <a:p>
                      <a:pPr algn="l" fontAlgn="b"/>
                      <a:r>
                        <a:rPr lang="en-US" sz="1400" b="0" i="0" u="none" strike="noStrike">
                          <a:solidFill>
                            <a:srgbClr val="000000"/>
                          </a:solidFill>
                          <a:effectLst/>
                          <a:latin typeface="+mn-lt"/>
                        </a:rPr>
                        <a:t>Q86WS3</a:t>
                      </a:r>
                    </a:p>
                  </a:txBody>
                  <a:tcPr marL="7620" marR="7620" marT="7620" marB="0" anchor="b"/>
                </a:tc>
                <a:tc>
                  <a:txBody>
                    <a:bodyPr/>
                    <a:lstStyle/>
                    <a:p>
                      <a:pPr algn="l" fontAlgn="b"/>
                      <a:r>
                        <a:rPr lang="en-US" sz="1400" b="0" i="0" u="none" strike="noStrike">
                          <a:solidFill>
                            <a:srgbClr val="000000"/>
                          </a:solidFill>
                          <a:effectLst/>
                          <a:latin typeface="+mn-lt"/>
                        </a:rPr>
                        <a:t>OOSP2</a:t>
                      </a:r>
                    </a:p>
                  </a:txBody>
                  <a:tcPr marL="7620" marR="7620" marT="7620" marB="0" anchor="b"/>
                </a:tc>
                <a:tc>
                  <a:txBody>
                    <a:bodyPr/>
                    <a:lstStyle/>
                    <a:p>
                      <a:pPr algn="l" fontAlgn="b"/>
                      <a:r>
                        <a:rPr lang="en-US" sz="1400" b="0" i="0" u="none" strike="noStrike">
                          <a:solidFill>
                            <a:srgbClr val="000000"/>
                          </a:solidFill>
                          <a:effectLst/>
                          <a:latin typeface="+mn-lt"/>
                        </a:rPr>
                        <a:t>Oocyte-secreted protein 2</a:t>
                      </a:r>
                    </a:p>
                  </a:txBody>
                  <a:tcPr marL="7620" marR="7620" marT="7620" marB="0" anchor="b"/>
                </a:tc>
                <a:extLst>
                  <a:ext uri="{0D108BD9-81ED-4DB2-BD59-A6C34878D82A}">
                    <a16:rowId xmlns:a16="http://schemas.microsoft.com/office/drawing/2014/main" val="3924402112"/>
                  </a:ext>
                </a:extLst>
              </a:tr>
              <a:tr h="182880">
                <a:tc>
                  <a:txBody>
                    <a:bodyPr/>
                    <a:lstStyle/>
                    <a:p>
                      <a:pPr algn="l" fontAlgn="b"/>
                      <a:r>
                        <a:rPr lang="en-US" sz="1400" b="0" i="0" u="none" strike="noStrike">
                          <a:solidFill>
                            <a:srgbClr val="000000"/>
                          </a:solidFill>
                          <a:effectLst/>
                          <a:latin typeface="+mn-lt"/>
                        </a:rPr>
                        <a:t>Q8N7R1</a:t>
                      </a:r>
                    </a:p>
                  </a:txBody>
                  <a:tcPr marL="7620" marR="7620" marT="7620" marB="0" anchor="b"/>
                </a:tc>
                <a:tc>
                  <a:txBody>
                    <a:bodyPr/>
                    <a:lstStyle/>
                    <a:p>
                      <a:pPr algn="l" fontAlgn="b"/>
                      <a:r>
                        <a:rPr lang="en-US" sz="1400" b="0" i="0" u="none" strike="noStrike">
                          <a:solidFill>
                            <a:srgbClr val="000000"/>
                          </a:solidFill>
                          <a:effectLst/>
                          <a:latin typeface="+mn-lt"/>
                        </a:rPr>
                        <a:t>POM121L12</a:t>
                      </a:r>
                    </a:p>
                  </a:txBody>
                  <a:tcPr marL="7620" marR="7620" marT="7620" marB="0" anchor="b"/>
                </a:tc>
                <a:tc>
                  <a:txBody>
                    <a:bodyPr/>
                    <a:lstStyle/>
                    <a:p>
                      <a:pPr algn="l" fontAlgn="b"/>
                      <a:r>
                        <a:rPr lang="en-US" sz="1400" b="0" i="0" u="none" strike="noStrike">
                          <a:solidFill>
                            <a:srgbClr val="000000"/>
                          </a:solidFill>
                          <a:effectLst/>
                          <a:latin typeface="+mn-lt"/>
                        </a:rPr>
                        <a:t>POM121-like protein 12</a:t>
                      </a:r>
                    </a:p>
                  </a:txBody>
                  <a:tcPr marL="7620" marR="7620" marT="7620" marB="0" anchor="b"/>
                </a:tc>
                <a:extLst>
                  <a:ext uri="{0D108BD9-81ED-4DB2-BD59-A6C34878D82A}">
                    <a16:rowId xmlns:a16="http://schemas.microsoft.com/office/drawing/2014/main" val="3316736650"/>
                  </a:ext>
                </a:extLst>
              </a:tr>
              <a:tr h="182880">
                <a:tc>
                  <a:txBody>
                    <a:bodyPr/>
                    <a:lstStyle/>
                    <a:p>
                      <a:pPr algn="l" fontAlgn="b"/>
                      <a:r>
                        <a:rPr lang="en-US" sz="1400" b="0" i="0" u="none" strike="noStrike" dirty="0">
                          <a:solidFill>
                            <a:srgbClr val="000000"/>
                          </a:solidFill>
                          <a:effectLst/>
                          <a:latin typeface="+mn-lt"/>
                        </a:rPr>
                        <a:t>Q86SH4</a:t>
                      </a:r>
                    </a:p>
                  </a:txBody>
                  <a:tcPr marL="7620" marR="7620" marT="7620" marB="0" anchor="b"/>
                </a:tc>
                <a:tc>
                  <a:txBody>
                    <a:bodyPr/>
                    <a:lstStyle/>
                    <a:p>
                      <a:pPr algn="l" fontAlgn="b"/>
                      <a:r>
                        <a:rPr lang="en-US" sz="1400" b="0" i="0" u="none" strike="noStrike">
                          <a:solidFill>
                            <a:srgbClr val="000000"/>
                          </a:solidFill>
                          <a:effectLst/>
                          <a:latin typeface="+mn-lt"/>
                        </a:rPr>
                        <a:t>PRNT</a:t>
                      </a:r>
                    </a:p>
                  </a:txBody>
                  <a:tcPr marL="7620" marR="7620" marT="7620" marB="0" anchor="b"/>
                </a:tc>
                <a:tc>
                  <a:txBody>
                    <a:bodyPr/>
                    <a:lstStyle/>
                    <a:p>
                      <a:pPr algn="l" fontAlgn="b"/>
                      <a:r>
                        <a:rPr lang="en-US" sz="1400" b="0" i="0" u="none" strike="noStrike" dirty="0">
                          <a:solidFill>
                            <a:srgbClr val="000000"/>
                          </a:solidFill>
                          <a:effectLst/>
                          <a:latin typeface="+mn-lt"/>
                        </a:rPr>
                        <a:t>Putative testis-specific prion protein</a:t>
                      </a:r>
                    </a:p>
                  </a:txBody>
                  <a:tcPr marL="7620" marR="7620" marT="7620" marB="0" anchor="b"/>
                </a:tc>
                <a:extLst>
                  <a:ext uri="{0D108BD9-81ED-4DB2-BD59-A6C34878D82A}">
                    <a16:rowId xmlns:a16="http://schemas.microsoft.com/office/drawing/2014/main" val="2588114520"/>
                  </a:ext>
                </a:extLst>
              </a:tr>
            </a:tbl>
          </a:graphicData>
        </a:graphic>
      </p:graphicFrame>
      <p:sp>
        <p:nvSpPr>
          <p:cNvPr id="22" name="Text Placeholder 3"/>
          <p:cNvSpPr txBox="1">
            <a:spLocks/>
          </p:cNvSpPr>
          <p:nvPr/>
        </p:nvSpPr>
        <p:spPr>
          <a:xfrm>
            <a:off x="247649" y="4097143"/>
            <a:ext cx="4754880" cy="64008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000" b="1"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9pPr>
          </a:lstStyle>
          <a:p>
            <a:r>
              <a:rPr lang="en-US" dirty="0" smtClean="0"/>
              <a:t>Consensus</a:t>
            </a:r>
            <a:endParaRPr lang="en-US" dirty="0"/>
          </a:p>
        </p:txBody>
      </p:sp>
      <p:graphicFrame>
        <p:nvGraphicFramePr>
          <p:cNvPr id="23" name="Content Placeholder 17"/>
          <p:cNvGraphicFramePr>
            <a:graphicFrameLocks noGrp="1"/>
          </p:cNvGraphicFramePr>
          <p:nvPr>
            <p:ph sz="half" idx="2"/>
            <p:extLst>
              <p:ext uri="{D42A27DB-BD31-4B8C-83A1-F6EECF244321}">
                <p14:modId xmlns:p14="http://schemas.microsoft.com/office/powerpoint/2010/main" val="712560614"/>
              </p:ext>
            </p:extLst>
          </p:nvPr>
        </p:nvGraphicFramePr>
        <p:xfrm>
          <a:off x="247649" y="4529197"/>
          <a:ext cx="9420226" cy="2019300"/>
        </p:xfrm>
        <a:graphic>
          <a:graphicData uri="http://schemas.openxmlformats.org/drawingml/2006/table">
            <a:tbl>
              <a:tblPr>
                <a:tableStyleId>{5C22544A-7EE6-4342-B048-85BDC9FD1C3A}</a:tableStyleId>
              </a:tblPr>
              <a:tblGrid>
                <a:gridCol w="1114426">
                  <a:extLst>
                    <a:ext uri="{9D8B030D-6E8A-4147-A177-3AD203B41FA5}">
                      <a16:colId xmlns:a16="http://schemas.microsoft.com/office/drawing/2014/main" val="3355905891"/>
                    </a:ext>
                  </a:extLst>
                </a:gridCol>
                <a:gridCol w="876300">
                  <a:extLst>
                    <a:ext uri="{9D8B030D-6E8A-4147-A177-3AD203B41FA5}">
                      <a16:colId xmlns:a16="http://schemas.microsoft.com/office/drawing/2014/main" val="1690016110"/>
                    </a:ext>
                  </a:extLst>
                </a:gridCol>
                <a:gridCol w="5248275">
                  <a:extLst>
                    <a:ext uri="{9D8B030D-6E8A-4147-A177-3AD203B41FA5}">
                      <a16:colId xmlns:a16="http://schemas.microsoft.com/office/drawing/2014/main" val="115997480"/>
                    </a:ext>
                  </a:extLst>
                </a:gridCol>
                <a:gridCol w="2181225">
                  <a:extLst>
                    <a:ext uri="{9D8B030D-6E8A-4147-A177-3AD203B41FA5}">
                      <a16:colId xmlns:a16="http://schemas.microsoft.com/office/drawing/2014/main" val="1995729389"/>
                    </a:ext>
                  </a:extLst>
                </a:gridCol>
              </a:tblGrid>
              <a:tr h="182880">
                <a:tc>
                  <a:txBody>
                    <a:bodyPr/>
                    <a:lstStyle/>
                    <a:p>
                      <a:pPr algn="l" fontAlgn="b"/>
                      <a:r>
                        <a:rPr lang="en-US" sz="1600" b="1" u="none" strike="noStrike" dirty="0" smtClean="0">
                          <a:effectLst/>
                        </a:rPr>
                        <a:t>Accession</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u="none" strike="noStrike" dirty="0" smtClean="0">
                          <a:effectLst/>
                        </a:rPr>
                        <a:t>Symbol</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600" b="1" u="none" strike="noStrike" dirty="0" smtClean="0">
                          <a:effectLst/>
                        </a:rPr>
                        <a:t>Name</a:t>
                      </a:r>
                      <a:endParaRPr lang="en-US" sz="16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endParaRPr lang="en-US" sz="16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8751318"/>
                  </a:ext>
                </a:extLst>
              </a:tr>
              <a:tr h="182880">
                <a:tc>
                  <a:txBody>
                    <a:bodyPr/>
                    <a:lstStyle/>
                    <a:p>
                      <a:pPr algn="l" fontAlgn="b"/>
                      <a:r>
                        <a:rPr lang="en-US" sz="1400" b="0" i="0" u="none" strike="noStrike" dirty="0">
                          <a:solidFill>
                            <a:srgbClr val="000000"/>
                          </a:solidFill>
                          <a:effectLst/>
                          <a:latin typeface="+mn-lt"/>
                        </a:rPr>
                        <a:t>Q7RTT3</a:t>
                      </a:r>
                    </a:p>
                  </a:txBody>
                  <a:tcPr marL="7620" marR="7620" marT="7620" marB="0" anchor="b"/>
                </a:tc>
                <a:tc>
                  <a:txBody>
                    <a:bodyPr/>
                    <a:lstStyle/>
                    <a:p>
                      <a:pPr algn="l" fontAlgn="b"/>
                      <a:r>
                        <a:rPr lang="en-US" sz="1400" b="0" i="0" u="none" strike="noStrike" dirty="0">
                          <a:solidFill>
                            <a:srgbClr val="000000"/>
                          </a:solidFill>
                          <a:effectLst/>
                          <a:latin typeface="+mn-lt"/>
                        </a:rPr>
                        <a:t>SSX9</a:t>
                      </a:r>
                    </a:p>
                  </a:txBody>
                  <a:tcPr marL="7620" marR="7620" marT="7620" marB="0" anchor="b"/>
                </a:tc>
                <a:tc>
                  <a:txBody>
                    <a:bodyPr/>
                    <a:lstStyle/>
                    <a:p>
                      <a:pPr algn="l" fontAlgn="b"/>
                      <a:r>
                        <a:rPr lang="en-US" sz="1400" b="0" i="0" u="none" strike="noStrike" dirty="0">
                          <a:solidFill>
                            <a:srgbClr val="000000"/>
                          </a:solidFill>
                          <a:effectLst/>
                          <a:latin typeface="+mn-lt"/>
                        </a:rPr>
                        <a:t>Protein SSX9</a:t>
                      </a:r>
                    </a:p>
                  </a:txBody>
                  <a:tcPr marL="7620" marR="7620" marT="7620" marB="0" anchor="b"/>
                </a:tc>
                <a:tc>
                  <a:txBody>
                    <a:bodyPr/>
                    <a:lstStyle/>
                    <a:p>
                      <a:pPr algn="l" fontAlgn="b"/>
                      <a:endParaRPr lang="en-US" sz="14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947806999"/>
                  </a:ext>
                </a:extLst>
              </a:tr>
              <a:tr h="182880">
                <a:tc>
                  <a:txBody>
                    <a:bodyPr/>
                    <a:lstStyle/>
                    <a:p>
                      <a:pPr algn="l" fontAlgn="b"/>
                      <a:r>
                        <a:rPr lang="en-US" sz="1400" b="0" i="0" u="none" strike="noStrike">
                          <a:solidFill>
                            <a:srgbClr val="000000"/>
                          </a:solidFill>
                          <a:effectLst/>
                          <a:latin typeface="+mn-lt"/>
                        </a:rPr>
                        <a:t>P0CG32</a:t>
                      </a:r>
                    </a:p>
                  </a:txBody>
                  <a:tcPr marL="7620" marR="7620" marT="7620" marB="0" anchor="b"/>
                </a:tc>
                <a:tc>
                  <a:txBody>
                    <a:bodyPr/>
                    <a:lstStyle/>
                    <a:p>
                      <a:pPr algn="l" fontAlgn="b"/>
                      <a:r>
                        <a:rPr lang="en-US" sz="1400" b="0" i="0" u="none" strike="noStrike">
                          <a:solidFill>
                            <a:srgbClr val="000000"/>
                          </a:solidFill>
                          <a:effectLst/>
                          <a:latin typeface="+mn-lt"/>
                        </a:rPr>
                        <a:t>ZCCHC18</a:t>
                      </a:r>
                    </a:p>
                  </a:txBody>
                  <a:tcPr marL="7620" marR="7620" marT="7620" marB="0" anchor="b"/>
                </a:tc>
                <a:tc>
                  <a:txBody>
                    <a:bodyPr/>
                    <a:lstStyle/>
                    <a:p>
                      <a:pPr algn="l" fontAlgn="b"/>
                      <a:r>
                        <a:rPr lang="en-US" sz="1400" b="0" i="0" u="none" strike="noStrike" dirty="0">
                          <a:solidFill>
                            <a:srgbClr val="000000"/>
                          </a:solidFill>
                          <a:effectLst/>
                          <a:latin typeface="+mn-lt"/>
                        </a:rPr>
                        <a:t>Zinc finger CCHC domain-containing protein 18</a:t>
                      </a:r>
                    </a:p>
                  </a:txBody>
                  <a:tcPr marL="7620" marR="7620" marT="7620" marB="0" anchor="b"/>
                </a:tc>
                <a:tc>
                  <a:txBody>
                    <a:bodyPr/>
                    <a:lstStyle/>
                    <a:p>
                      <a:pPr algn="l" fontAlgn="b"/>
                      <a:endParaRPr lang="en-US" sz="14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732251676"/>
                  </a:ext>
                </a:extLst>
              </a:tr>
              <a:tr h="182880">
                <a:tc>
                  <a:txBody>
                    <a:bodyPr/>
                    <a:lstStyle/>
                    <a:p>
                      <a:pPr algn="l" fontAlgn="b"/>
                      <a:r>
                        <a:rPr lang="en-US" sz="1400" b="0" i="0" u="none" strike="noStrike" dirty="0">
                          <a:solidFill>
                            <a:srgbClr val="000000"/>
                          </a:solidFill>
                          <a:effectLst/>
                          <a:latin typeface="+mn-lt"/>
                        </a:rPr>
                        <a:t>F5GYI3</a:t>
                      </a:r>
                    </a:p>
                  </a:txBody>
                  <a:tcPr marL="7620" marR="7620" marT="7620" marB="0" anchor="b"/>
                </a:tc>
                <a:tc>
                  <a:txBody>
                    <a:bodyPr/>
                    <a:lstStyle/>
                    <a:p>
                      <a:pPr algn="l" fontAlgn="b"/>
                      <a:r>
                        <a:rPr lang="en-US" sz="1400" b="0" i="0" u="none" strike="noStrike">
                          <a:solidFill>
                            <a:srgbClr val="000000"/>
                          </a:solidFill>
                          <a:effectLst/>
                          <a:latin typeface="+mn-lt"/>
                        </a:rPr>
                        <a:t>UBAP1L</a:t>
                      </a:r>
                    </a:p>
                  </a:txBody>
                  <a:tcPr marL="7620" marR="7620" marT="7620" marB="0" anchor="b"/>
                </a:tc>
                <a:tc>
                  <a:txBody>
                    <a:bodyPr/>
                    <a:lstStyle/>
                    <a:p>
                      <a:pPr algn="l" fontAlgn="b"/>
                      <a:r>
                        <a:rPr lang="en-US" sz="1400" b="0" i="0" u="none" strike="noStrike" dirty="0">
                          <a:solidFill>
                            <a:srgbClr val="000000"/>
                          </a:solidFill>
                          <a:effectLst/>
                          <a:latin typeface="+mn-lt"/>
                        </a:rPr>
                        <a:t>Ubiquitin-associated protein 1-like</a:t>
                      </a:r>
                    </a:p>
                  </a:txBody>
                  <a:tcPr marL="7620" marR="7620" marT="7620" marB="0" anchor="b"/>
                </a:tc>
                <a:tc>
                  <a:txBody>
                    <a:bodyPr/>
                    <a:lstStyle/>
                    <a:p>
                      <a:pPr algn="l" fontAlgn="b"/>
                      <a:endParaRPr lang="en-US" sz="14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428147929"/>
                  </a:ext>
                </a:extLst>
              </a:tr>
              <a:tr h="182880">
                <a:tc>
                  <a:txBody>
                    <a:bodyPr/>
                    <a:lstStyle/>
                    <a:p>
                      <a:pPr algn="l" fontAlgn="b"/>
                      <a:r>
                        <a:rPr lang="en-US" sz="1400" b="0" i="0" u="none" strike="noStrike" dirty="0">
                          <a:solidFill>
                            <a:srgbClr val="000000"/>
                          </a:solidFill>
                          <a:effectLst/>
                          <a:latin typeface="+mn-lt"/>
                        </a:rPr>
                        <a:t>Q14831</a:t>
                      </a:r>
                    </a:p>
                  </a:txBody>
                  <a:tcPr marL="7620" marR="7620" marT="7620" marB="0" anchor="b"/>
                </a:tc>
                <a:tc>
                  <a:txBody>
                    <a:bodyPr/>
                    <a:lstStyle/>
                    <a:p>
                      <a:pPr algn="l" fontAlgn="b"/>
                      <a:r>
                        <a:rPr lang="en-US" sz="1400" b="0" i="0" u="none" strike="noStrike" dirty="0">
                          <a:solidFill>
                            <a:srgbClr val="000000"/>
                          </a:solidFill>
                          <a:effectLst/>
                          <a:latin typeface="+mn-lt"/>
                        </a:rPr>
                        <a:t>GRM7</a:t>
                      </a:r>
                    </a:p>
                  </a:txBody>
                  <a:tcPr marL="7620" marR="7620" marT="7620" marB="0" anchor="b"/>
                </a:tc>
                <a:tc>
                  <a:txBody>
                    <a:bodyPr/>
                    <a:lstStyle/>
                    <a:p>
                      <a:pPr algn="l" fontAlgn="b"/>
                      <a:r>
                        <a:rPr lang="en-US" sz="1400" b="0" i="0" u="none" strike="noStrike" dirty="0">
                          <a:solidFill>
                            <a:srgbClr val="000000"/>
                          </a:solidFill>
                          <a:effectLst/>
                          <a:latin typeface="+mn-lt"/>
                        </a:rPr>
                        <a:t>Metabotropic glutamate receptor 7</a:t>
                      </a:r>
                    </a:p>
                  </a:txBody>
                  <a:tcPr marL="7620" marR="7620" marT="7620" marB="0" anchor="b"/>
                </a:tc>
                <a:tc>
                  <a:txBody>
                    <a:bodyPr/>
                    <a:lstStyle/>
                    <a:p>
                      <a:pPr algn="l" fontAlgn="b"/>
                      <a:r>
                        <a:rPr lang="en-US" sz="1400" b="0" i="0" u="none" strike="noStrike" dirty="0" smtClean="0">
                          <a:solidFill>
                            <a:srgbClr val="000000"/>
                          </a:solidFill>
                          <a:effectLst/>
                          <a:latin typeface="+mn-lt"/>
                        </a:rPr>
                        <a:t>L-glutamate?</a:t>
                      </a:r>
                      <a:endParaRPr lang="en-US" sz="14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65212216"/>
                  </a:ext>
                </a:extLst>
              </a:tr>
              <a:tr h="182880">
                <a:tc>
                  <a:txBody>
                    <a:bodyPr/>
                    <a:lstStyle/>
                    <a:p>
                      <a:pPr algn="l" fontAlgn="b"/>
                      <a:r>
                        <a:rPr lang="en-US" sz="1400" b="0" i="0" u="none" strike="noStrike" dirty="0">
                          <a:solidFill>
                            <a:srgbClr val="000000"/>
                          </a:solidFill>
                          <a:effectLst/>
                          <a:latin typeface="+mn-lt"/>
                        </a:rPr>
                        <a:t>P28222</a:t>
                      </a:r>
                    </a:p>
                  </a:txBody>
                  <a:tcPr marL="7620" marR="7620" marT="7620" marB="0" anchor="b"/>
                </a:tc>
                <a:tc>
                  <a:txBody>
                    <a:bodyPr/>
                    <a:lstStyle/>
                    <a:p>
                      <a:pPr algn="l" fontAlgn="b"/>
                      <a:r>
                        <a:rPr lang="en-US" sz="1400" b="0" i="0" u="none" strike="noStrike">
                          <a:solidFill>
                            <a:srgbClr val="000000"/>
                          </a:solidFill>
                          <a:effectLst/>
                          <a:latin typeface="+mn-lt"/>
                        </a:rPr>
                        <a:t>HTR1B</a:t>
                      </a:r>
                    </a:p>
                  </a:txBody>
                  <a:tcPr marL="7620" marR="7620" marT="7620" marB="0" anchor="b"/>
                </a:tc>
                <a:tc>
                  <a:txBody>
                    <a:bodyPr/>
                    <a:lstStyle/>
                    <a:p>
                      <a:pPr algn="l" fontAlgn="b"/>
                      <a:r>
                        <a:rPr lang="en-US" sz="1400" b="0" i="0" u="none" strike="noStrike" dirty="0">
                          <a:solidFill>
                            <a:srgbClr val="000000"/>
                          </a:solidFill>
                          <a:effectLst/>
                          <a:latin typeface="+mn-lt"/>
                        </a:rPr>
                        <a:t>5-hydroxytryptamine receptor 1B</a:t>
                      </a:r>
                    </a:p>
                  </a:txBody>
                  <a:tcPr marL="7620" marR="7620" marT="7620" marB="0" anchor="b"/>
                </a:tc>
                <a:tc>
                  <a:txBody>
                    <a:bodyPr/>
                    <a:lstStyle/>
                    <a:p>
                      <a:pPr algn="l" fontAlgn="b"/>
                      <a:r>
                        <a:rPr lang="en-US" sz="1400" b="0" i="0" u="none" strike="noStrike" dirty="0" err="1" smtClean="0">
                          <a:solidFill>
                            <a:srgbClr val="000000"/>
                          </a:solidFill>
                          <a:effectLst/>
                          <a:latin typeface="+mn-lt"/>
                        </a:rPr>
                        <a:t>Frovatriptan</a:t>
                      </a:r>
                      <a:r>
                        <a:rPr lang="en-US" sz="1400" b="0" i="0" u="none" strike="noStrike" dirty="0" smtClean="0">
                          <a:solidFill>
                            <a:srgbClr val="000000"/>
                          </a:solidFill>
                          <a:effectLst/>
                          <a:latin typeface="+mn-lt"/>
                        </a:rPr>
                        <a:t>? </a:t>
                      </a:r>
                      <a:r>
                        <a:rPr lang="en-US" sz="1400" b="0" i="0" u="none" strike="noStrike" dirty="0" err="1" smtClean="0">
                          <a:solidFill>
                            <a:srgbClr val="000000"/>
                          </a:solidFill>
                          <a:effectLst/>
                          <a:latin typeface="+mn-lt"/>
                        </a:rPr>
                        <a:t>Rizatriptan</a:t>
                      </a:r>
                      <a:r>
                        <a:rPr lang="en-US" sz="1400" b="0" i="0" u="none" strike="noStrike" dirty="0" smtClean="0">
                          <a:solidFill>
                            <a:srgbClr val="000000"/>
                          </a:solidFill>
                          <a:effectLst/>
                          <a:latin typeface="+mn-lt"/>
                        </a:rPr>
                        <a:t>?</a:t>
                      </a:r>
                      <a:endParaRPr lang="en-US" sz="14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4192229944"/>
                  </a:ext>
                </a:extLst>
              </a:tr>
              <a:tr h="182880">
                <a:tc>
                  <a:txBody>
                    <a:bodyPr/>
                    <a:lstStyle/>
                    <a:p>
                      <a:pPr algn="l" fontAlgn="b"/>
                      <a:r>
                        <a:rPr lang="en-US" sz="1400" b="0" i="0" u="none" strike="noStrike" dirty="0">
                          <a:solidFill>
                            <a:srgbClr val="000000"/>
                          </a:solidFill>
                          <a:effectLst/>
                          <a:latin typeface="+mn-lt"/>
                        </a:rPr>
                        <a:t>A6NM43</a:t>
                      </a:r>
                    </a:p>
                  </a:txBody>
                  <a:tcPr marL="7620" marR="7620" marT="7620" marB="0" anchor="b"/>
                </a:tc>
                <a:tc>
                  <a:txBody>
                    <a:bodyPr/>
                    <a:lstStyle/>
                    <a:p>
                      <a:pPr algn="l" fontAlgn="b"/>
                      <a:r>
                        <a:rPr lang="en-US" sz="1400" b="0" i="0" u="none" strike="noStrike" dirty="0">
                          <a:solidFill>
                            <a:srgbClr val="000000"/>
                          </a:solidFill>
                          <a:effectLst/>
                          <a:latin typeface="+mn-lt"/>
                        </a:rPr>
                        <a:t>CCT8L1P</a:t>
                      </a:r>
                    </a:p>
                  </a:txBody>
                  <a:tcPr marL="7620" marR="7620" marT="7620" marB="0" anchor="b"/>
                </a:tc>
                <a:tc>
                  <a:txBody>
                    <a:bodyPr/>
                    <a:lstStyle/>
                    <a:p>
                      <a:pPr algn="l" fontAlgn="b"/>
                      <a:r>
                        <a:rPr lang="en-US" sz="1400" b="0" i="0" u="none" strike="noStrike" dirty="0">
                          <a:solidFill>
                            <a:srgbClr val="000000"/>
                          </a:solidFill>
                          <a:effectLst/>
                          <a:latin typeface="+mn-lt"/>
                        </a:rPr>
                        <a:t>Putative T-complex protein 1 subunit theta-like 1</a:t>
                      </a:r>
                    </a:p>
                  </a:txBody>
                  <a:tcPr marL="7620" marR="7620" marT="7620" marB="0" anchor="b"/>
                </a:tc>
                <a:tc>
                  <a:txBody>
                    <a:bodyPr/>
                    <a:lstStyle/>
                    <a:p>
                      <a:pPr algn="l" fontAlgn="b"/>
                      <a:endParaRPr lang="en-US" sz="14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839859449"/>
                  </a:ext>
                </a:extLst>
              </a:tr>
              <a:tr h="182880">
                <a:tc>
                  <a:txBody>
                    <a:bodyPr/>
                    <a:lstStyle/>
                    <a:p>
                      <a:pPr algn="l" fontAlgn="b"/>
                      <a:r>
                        <a:rPr lang="en-US" sz="1400" b="0" i="0" u="none" strike="noStrike" dirty="0">
                          <a:solidFill>
                            <a:srgbClr val="000000"/>
                          </a:solidFill>
                          <a:effectLst/>
                          <a:latin typeface="+mn-lt"/>
                        </a:rPr>
                        <a:t>Q5JU69</a:t>
                      </a:r>
                    </a:p>
                  </a:txBody>
                  <a:tcPr marL="7620" marR="7620" marT="7620" marB="0" anchor="b"/>
                </a:tc>
                <a:tc>
                  <a:txBody>
                    <a:bodyPr/>
                    <a:lstStyle/>
                    <a:p>
                      <a:r>
                        <a:rPr lang="en-US" sz="1400" dirty="0" smtClean="0">
                          <a:latin typeface="+mn-lt"/>
                        </a:rPr>
                        <a:t>TOR2A</a:t>
                      </a:r>
                      <a:endParaRPr lang="en-US" sz="1400" dirty="0">
                        <a:latin typeface="+mn-lt"/>
                      </a:endParaRPr>
                    </a:p>
                  </a:txBody>
                  <a:tcPr marL="7620" marR="7620" marT="7620" marB="0" anchor="b"/>
                </a:tc>
                <a:tc>
                  <a:txBody>
                    <a:bodyPr/>
                    <a:lstStyle/>
                    <a:p>
                      <a:pPr algn="l" fontAlgn="b"/>
                      <a:r>
                        <a:rPr lang="en-US" sz="1400" b="0" i="0" u="none" strike="noStrike" dirty="0">
                          <a:solidFill>
                            <a:srgbClr val="000000"/>
                          </a:solidFill>
                          <a:effectLst/>
                          <a:latin typeface="+mn-lt"/>
                        </a:rPr>
                        <a:t>Torsin-2A</a:t>
                      </a:r>
                    </a:p>
                  </a:txBody>
                  <a:tcPr marL="7620" marR="7620" marT="7620" marB="0" anchor="b"/>
                </a:tc>
                <a:tc>
                  <a:txBody>
                    <a:bodyPr/>
                    <a:lstStyle/>
                    <a:p>
                      <a:pPr algn="l" fontAlgn="b"/>
                      <a:endParaRPr lang="en-US" sz="14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012466420"/>
                  </a:ext>
                </a:extLst>
              </a:tr>
              <a:tr h="182880">
                <a:tc>
                  <a:txBody>
                    <a:bodyPr/>
                    <a:lstStyle/>
                    <a:p>
                      <a:pPr algn="l" fontAlgn="b"/>
                      <a:r>
                        <a:rPr lang="en-US" sz="1400" b="0" i="0" u="none" strike="noStrike" dirty="0">
                          <a:solidFill>
                            <a:srgbClr val="000000"/>
                          </a:solidFill>
                          <a:effectLst/>
                          <a:latin typeface="+mn-lt"/>
                        </a:rPr>
                        <a:t>Q01130</a:t>
                      </a:r>
                    </a:p>
                  </a:txBody>
                  <a:tcPr marL="7620" marR="7620" marT="7620" marB="0" anchor="b"/>
                </a:tc>
                <a:tc>
                  <a:txBody>
                    <a:bodyPr/>
                    <a:lstStyle/>
                    <a:p>
                      <a:pPr algn="l" fontAlgn="b"/>
                      <a:r>
                        <a:rPr lang="en-US" sz="1400" b="0" i="0" u="none" strike="noStrike" dirty="0">
                          <a:solidFill>
                            <a:srgbClr val="000000"/>
                          </a:solidFill>
                          <a:effectLst/>
                          <a:latin typeface="+mn-lt"/>
                        </a:rPr>
                        <a:t>SRSF2</a:t>
                      </a:r>
                    </a:p>
                  </a:txBody>
                  <a:tcPr marL="7620" marR="7620" marT="7620" marB="0" anchor="b"/>
                </a:tc>
                <a:tc>
                  <a:txBody>
                    <a:bodyPr/>
                    <a:lstStyle/>
                    <a:p>
                      <a:pPr algn="l" fontAlgn="b"/>
                      <a:r>
                        <a:rPr lang="en-US" sz="1400" b="0" i="0" u="none" strike="noStrike" dirty="0">
                          <a:solidFill>
                            <a:srgbClr val="000000"/>
                          </a:solidFill>
                          <a:effectLst/>
                          <a:latin typeface="+mn-lt"/>
                        </a:rPr>
                        <a:t>Serine/arginine-rich splicing factor 2</a:t>
                      </a:r>
                    </a:p>
                  </a:txBody>
                  <a:tcPr marL="7620" marR="7620" marT="7620" marB="0" anchor="b"/>
                </a:tc>
                <a:tc>
                  <a:txBody>
                    <a:bodyPr/>
                    <a:lstStyle/>
                    <a:p>
                      <a:pPr algn="l" fontAlgn="b"/>
                      <a:endParaRPr lang="en-US" sz="14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110027142"/>
                  </a:ext>
                </a:extLst>
              </a:tr>
            </a:tbl>
          </a:graphicData>
        </a:graphic>
      </p:graphicFrame>
    </p:spTree>
    <p:extLst>
      <p:ext uri="{BB962C8B-B14F-4D97-AF65-F5344CB8AC3E}">
        <p14:creationId xmlns:p14="http://schemas.microsoft.com/office/powerpoint/2010/main" val="17822930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Rectangle 2"/>
          <p:cNvSpPr>
            <a:spLocks noGrp="1" noChangeArrowheads="1"/>
          </p:cNvSpPr>
          <p:nvPr>
            <p:ph type="title"/>
          </p:nvPr>
        </p:nvSpPr>
        <p:spPr>
          <a:xfrm>
            <a:off x="302909" y="26963"/>
            <a:ext cx="11311781" cy="1025090"/>
          </a:xfrm>
        </p:spPr>
        <p:txBody>
          <a:bodyPr>
            <a:noAutofit/>
          </a:bodyPr>
          <a:lstStyle/>
          <a:p>
            <a:r>
              <a:rPr lang="en-US" sz="6000" dirty="0" smtClean="0"/>
              <a:t>Disease </a:t>
            </a:r>
            <a:r>
              <a:rPr lang="en-US" sz="6000" dirty="0" err="1" smtClean="0"/>
              <a:t>metapath</a:t>
            </a:r>
            <a:r>
              <a:rPr lang="en-US" sz="6000" dirty="0" smtClean="0"/>
              <a:t> ML models (1)</a:t>
            </a:r>
            <a:endParaRPr lang="en-US" sz="6000" dirty="0"/>
          </a:p>
        </p:txBody>
      </p:sp>
      <p:sp>
        <p:nvSpPr>
          <p:cNvPr id="15" name="Rectangle 14"/>
          <p:cNvSpPr/>
          <p:nvPr/>
        </p:nvSpPr>
        <p:spPr>
          <a:xfrm>
            <a:off x="17397" y="6541514"/>
            <a:ext cx="6816264" cy="307777"/>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O. Ursu et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al., </a:t>
            </a:r>
            <a:r>
              <a:rPr kumimoji="0" lang="en-US" sz="1400" b="0" i="1"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manuscript in preparation</a:t>
            </a:r>
            <a:endParaRPr kumimoji="0" lang="en-US" sz="1400" b="0" i="1"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7"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1/03/19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pic>
        <p:nvPicPr>
          <p:cNvPr id="18" name="Picture 17"/>
          <p:cNvPicPr>
            <a:picLocks noChangeAspect="1"/>
          </p:cNvPicPr>
          <p:nvPr/>
        </p:nvPicPr>
        <p:blipFill>
          <a:blip r:embed="rId2"/>
          <a:stretch>
            <a:fillRect/>
          </a:stretch>
        </p:blipFill>
        <p:spPr>
          <a:xfrm>
            <a:off x="10559563" y="6212197"/>
            <a:ext cx="1623201" cy="602032"/>
          </a:xfrm>
          <a:prstGeom prst="rect">
            <a:avLst/>
          </a:prstGeom>
        </p:spPr>
      </p:pic>
      <p:graphicFrame>
        <p:nvGraphicFramePr>
          <p:cNvPr id="3" name="Content Placeholder 2"/>
          <p:cNvGraphicFramePr>
            <a:graphicFrameLocks noGrp="1"/>
          </p:cNvGraphicFramePr>
          <p:nvPr>
            <p:ph sz="half" idx="1"/>
            <p:extLst>
              <p:ext uri="{D42A27DB-BD31-4B8C-83A1-F6EECF244321}">
                <p14:modId xmlns:p14="http://schemas.microsoft.com/office/powerpoint/2010/main" val="4217916468"/>
              </p:ext>
            </p:extLst>
          </p:nvPr>
        </p:nvGraphicFramePr>
        <p:xfrm>
          <a:off x="184540" y="1183326"/>
          <a:ext cx="11793070" cy="4889018"/>
        </p:xfrm>
        <a:graphic>
          <a:graphicData uri="http://schemas.openxmlformats.org/drawingml/2006/table">
            <a:tbl>
              <a:tblPr firstRow="1" firstCol="1" bandRow="1">
                <a:tableStyleId>{5C22544A-7EE6-4342-B048-85BDC9FD1C3A}</a:tableStyleId>
              </a:tblPr>
              <a:tblGrid>
                <a:gridCol w="4975412">
                  <a:extLst>
                    <a:ext uri="{9D8B030D-6E8A-4147-A177-3AD203B41FA5}">
                      <a16:colId xmlns:a16="http://schemas.microsoft.com/office/drawing/2014/main" val="3720284302"/>
                    </a:ext>
                  </a:extLst>
                </a:gridCol>
                <a:gridCol w="874058">
                  <a:extLst>
                    <a:ext uri="{9D8B030D-6E8A-4147-A177-3AD203B41FA5}">
                      <a16:colId xmlns:a16="http://schemas.microsoft.com/office/drawing/2014/main" val="3839209276"/>
                    </a:ext>
                  </a:extLst>
                </a:gridCol>
                <a:gridCol w="5943600">
                  <a:extLst>
                    <a:ext uri="{9D8B030D-6E8A-4147-A177-3AD203B41FA5}">
                      <a16:colId xmlns:a16="http://schemas.microsoft.com/office/drawing/2014/main" val="310022582"/>
                    </a:ext>
                  </a:extLst>
                </a:gridCol>
              </a:tblGrid>
              <a:tr h="203516">
                <a:tc>
                  <a:txBody>
                    <a:bodyPr/>
                    <a:lstStyle/>
                    <a:p>
                      <a:pPr algn="ctr" fontAlgn="ctr"/>
                      <a:r>
                        <a:rPr lang="en-US" sz="1800" b="1" u="none" strike="noStrike" dirty="0" smtClean="0">
                          <a:solidFill>
                            <a:srgbClr val="FFFF00"/>
                          </a:solidFill>
                          <a:effectLst/>
                        </a:rPr>
                        <a:t>Human Diseases</a:t>
                      </a:r>
                      <a:endParaRPr lang="en-US" sz="1800" b="1" i="0" u="none" strike="noStrike" dirty="0">
                        <a:solidFill>
                          <a:srgbClr val="FFFF00"/>
                        </a:solidFill>
                        <a:effectLst/>
                        <a:latin typeface="Arial" panose="020B0604020202020204" pitchFamily="34" charset="0"/>
                      </a:endParaRPr>
                    </a:p>
                  </a:txBody>
                  <a:tcPr marL="5263" marR="5263" marT="43861" marB="43861" anchor="ctr"/>
                </a:tc>
                <a:tc>
                  <a:txBody>
                    <a:bodyPr/>
                    <a:lstStyle/>
                    <a:p>
                      <a:pPr algn="ctr" fontAlgn="ctr"/>
                      <a:r>
                        <a:rPr lang="en-US" sz="1800" b="1" u="none" strike="noStrike" dirty="0">
                          <a:solidFill>
                            <a:srgbClr val="FFFF00"/>
                          </a:solidFill>
                          <a:effectLst/>
                        </a:rPr>
                        <a:t>genes</a:t>
                      </a:r>
                      <a:endParaRPr lang="en-US" sz="1800" b="1" i="0" u="none" strike="noStrike" dirty="0">
                        <a:solidFill>
                          <a:srgbClr val="FFFF00"/>
                        </a:solidFill>
                        <a:effectLst/>
                        <a:latin typeface="Arial" panose="020B0604020202020204" pitchFamily="34" charset="0"/>
                      </a:endParaRPr>
                    </a:p>
                  </a:txBody>
                  <a:tcPr marL="5263" marR="5263" marT="5263" marB="0" anchor="ctr"/>
                </a:tc>
                <a:tc>
                  <a:txBody>
                    <a:bodyPr/>
                    <a:lstStyle/>
                    <a:p>
                      <a:pPr algn="ctr" fontAlgn="ctr"/>
                      <a:r>
                        <a:rPr lang="en-US" sz="1800" b="1" u="none" strike="noStrike" dirty="0">
                          <a:solidFill>
                            <a:srgbClr val="FFFF00"/>
                          </a:solidFill>
                          <a:effectLst/>
                        </a:rPr>
                        <a:t>URL</a:t>
                      </a:r>
                      <a:endParaRPr lang="en-US" sz="1800" b="1" i="0" u="none" strike="noStrike" dirty="0">
                        <a:solidFill>
                          <a:srgbClr val="FFFF00"/>
                        </a:solidFill>
                        <a:effectLst/>
                        <a:latin typeface="Arial" panose="020B0604020202020204" pitchFamily="34" charset="0"/>
                      </a:endParaRPr>
                    </a:p>
                  </a:txBody>
                  <a:tcPr marL="5263" marR="5263" marT="5263" marB="0" anchor="ctr"/>
                </a:tc>
                <a:extLst>
                  <a:ext uri="{0D108BD9-81ED-4DB2-BD59-A6C34878D82A}">
                    <a16:rowId xmlns:a16="http://schemas.microsoft.com/office/drawing/2014/main" val="130203536"/>
                  </a:ext>
                </a:extLst>
              </a:tr>
              <a:tr h="126320">
                <a:tc>
                  <a:txBody>
                    <a:bodyPr/>
                    <a:lstStyle/>
                    <a:p>
                      <a:pPr algn="ctr" fontAlgn="ctr"/>
                      <a:r>
                        <a:rPr lang="en-US" sz="1800" b="0" u="none" strike="noStrike" dirty="0" smtClean="0">
                          <a:effectLst/>
                        </a:rPr>
                        <a:t>Alzheimer’s Disease</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a:effectLst/>
                        </a:rPr>
                        <a:t>53</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3"/>
                        </a:rPr>
                        <a:t>https://omim.org/entry/104300</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3543123368"/>
                  </a:ext>
                </a:extLst>
              </a:tr>
              <a:tr h="242114">
                <a:tc>
                  <a:txBody>
                    <a:bodyPr/>
                    <a:lstStyle/>
                    <a:p>
                      <a:pPr algn="ctr" fontAlgn="ctr"/>
                      <a:r>
                        <a:rPr lang="en-US" sz="1800" b="0" u="none" strike="noStrike" dirty="0">
                          <a:effectLst/>
                        </a:rPr>
                        <a:t>Schizophrenia</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a:effectLst/>
                        </a:rPr>
                        <a:t>357</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4"/>
                        </a:rPr>
                        <a:t>http://dx.doi.org/10.1038/nature13595</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1093332966"/>
                  </a:ext>
                </a:extLst>
              </a:tr>
              <a:tr h="126320">
                <a:tc>
                  <a:txBody>
                    <a:bodyPr/>
                    <a:lstStyle/>
                    <a:p>
                      <a:pPr algn="ctr" fontAlgn="ctr"/>
                      <a:r>
                        <a:rPr lang="en-US" sz="1800" b="0" u="none" strike="noStrike" dirty="0" smtClean="0">
                          <a:effectLst/>
                        </a:rPr>
                        <a:t>Schizophrenia (2)</a:t>
                      </a:r>
                    </a:p>
                  </a:txBody>
                  <a:tcPr marL="5263" marR="5263" marT="52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u="none" strike="noStrike" dirty="0" smtClean="0">
                          <a:effectLst/>
                        </a:rPr>
                        <a:t>195</a:t>
                      </a:r>
                      <a:endParaRPr lang="en-US" sz="1800" b="0" i="0" u="none" strike="noStrike" dirty="0" smtClean="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u="none" strike="noStrike" dirty="0" smtClean="0">
                          <a:effectLst/>
                          <a:latin typeface="+mn-lt"/>
                        </a:rPr>
                        <a:t>Literature based list</a:t>
                      </a:r>
                      <a:endParaRPr lang="en-US" sz="1800" b="0" u="none" strike="noStrike" dirty="0">
                        <a:effectLst/>
                        <a:latin typeface="+mn-lt"/>
                      </a:endParaRPr>
                    </a:p>
                  </a:txBody>
                  <a:tcPr marL="5263" marR="5263" marT="5263" marB="0" anchor="ctr"/>
                </a:tc>
                <a:extLst>
                  <a:ext uri="{0D108BD9-81ED-4DB2-BD59-A6C34878D82A}">
                    <a16:rowId xmlns:a16="http://schemas.microsoft.com/office/drawing/2014/main" val="3557461436"/>
                  </a:ext>
                </a:extLst>
              </a:tr>
              <a:tr h="126320">
                <a:tc>
                  <a:txBody>
                    <a:bodyPr/>
                    <a:lstStyle/>
                    <a:p>
                      <a:pPr algn="ctr" fontAlgn="ctr"/>
                      <a:r>
                        <a:rPr lang="en-US" sz="1800" b="0" u="none" strike="noStrike" smtClean="0">
                          <a:effectLst/>
                        </a:rPr>
                        <a:t>Bipolar disorder</a:t>
                      </a:r>
                    </a:p>
                  </a:txBody>
                  <a:tcPr marL="5263" marR="5263" marT="5263" marB="0" anchor="ctr"/>
                </a:tc>
                <a:tc>
                  <a:txBody>
                    <a:bodyPr/>
                    <a:lstStyle/>
                    <a:p>
                      <a:pPr algn="ctr" fontAlgn="ctr"/>
                      <a:r>
                        <a:rPr lang="en-US" sz="1800" u="none" strike="noStrike" dirty="0">
                          <a:effectLst/>
                        </a:rPr>
                        <a:t>62</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u="none" strike="noStrike" dirty="0" smtClean="0">
                          <a:effectLst/>
                          <a:latin typeface="+mn-lt"/>
                        </a:rPr>
                        <a:t>Literature based list</a:t>
                      </a:r>
                    </a:p>
                  </a:txBody>
                  <a:tcPr marL="5263" marR="5263" marT="5263" marB="0" anchor="ctr"/>
                </a:tc>
                <a:extLst>
                  <a:ext uri="{0D108BD9-81ED-4DB2-BD59-A6C34878D82A}">
                    <a16:rowId xmlns:a16="http://schemas.microsoft.com/office/drawing/2014/main" val="621130329"/>
                  </a:ext>
                </a:extLst>
              </a:tr>
              <a:tr h="126320">
                <a:tc>
                  <a:txBody>
                    <a:bodyPr/>
                    <a:lstStyle/>
                    <a:p>
                      <a:pPr algn="ctr" fontAlgn="ctr"/>
                      <a:r>
                        <a:rPr lang="en-US" sz="1800" b="0" u="none" strike="noStrike" dirty="0" smtClean="0">
                          <a:effectLst/>
                        </a:rPr>
                        <a:t>Parkinson disease</a:t>
                      </a:r>
                    </a:p>
                  </a:txBody>
                  <a:tcPr marL="5263" marR="5263" marT="5263" marB="0" anchor="ctr"/>
                </a:tc>
                <a:tc>
                  <a:txBody>
                    <a:bodyPr/>
                    <a:lstStyle/>
                    <a:p>
                      <a:pPr algn="ctr" fontAlgn="ctr"/>
                      <a:r>
                        <a:rPr lang="en-US" sz="1800" u="none" strike="noStrike" dirty="0" smtClean="0">
                          <a:effectLst/>
                        </a:rPr>
                        <a:t>55</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smtClean="0">
                          <a:effectLst/>
                          <a:latin typeface="+mn-lt"/>
                          <a:hlinkClick r:id="rId5"/>
                        </a:rPr>
                        <a:t>https://omim.org/phenotypicSeries/PS168600</a:t>
                      </a:r>
                      <a:r>
                        <a:rPr lang="en-US" sz="1800" u="sng" strike="noStrike" dirty="0" smtClean="0">
                          <a:effectLst/>
                          <a:latin typeface="+mn-lt"/>
                        </a:rPr>
                        <a:t> </a:t>
                      </a:r>
                      <a:endParaRPr lang="en-US" sz="1800" u="sng" strike="noStrike" dirty="0">
                        <a:effectLst/>
                        <a:latin typeface="+mn-lt"/>
                      </a:endParaRPr>
                    </a:p>
                  </a:txBody>
                  <a:tcPr marL="5263" marR="5263" marT="5263" marB="0" anchor="ctr"/>
                </a:tc>
                <a:extLst>
                  <a:ext uri="{0D108BD9-81ED-4DB2-BD59-A6C34878D82A}">
                    <a16:rowId xmlns:a16="http://schemas.microsoft.com/office/drawing/2014/main" val="1455629741"/>
                  </a:ext>
                </a:extLst>
              </a:tr>
              <a:tr h="126320">
                <a:tc>
                  <a:txBody>
                    <a:bodyPr/>
                    <a:lstStyle/>
                    <a:p>
                      <a:pPr algn="ctr" fontAlgn="ctr"/>
                      <a:r>
                        <a:rPr lang="en-US" sz="1800" b="0" u="none" strike="noStrike" dirty="0">
                          <a:effectLst/>
                        </a:rPr>
                        <a:t>Epileptic encephalopathy, early infantile</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a:effectLst/>
                        </a:rPr>
                        <a:t>55</a:t>
                      </a:r>
                      <a:endParaRPr lang="en-US" sz="1800" b="0" i="0" u="none" strike="noStrike">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6"/>
                        </a:rPr>
                        <a:t>https://omim.org/phenotypicSeries/PS308350</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219058773"/>
                  </a:ext>
                </a:extLst>
              </a:tr>
              <a:tr h="126320">
                <a:tc>
                  <a:txBody>
                    <a:bodyPr/>
                    <a:lstStyle/>
                    <a:p>
                      <a:pPr algn="ctr" fontAlgn="ctr"/>
                      <a:r>
                        <a:rPr lang="en-US" sz="1800" b="0" u="none" strike="noStrike" dirty="0" smtClean="0">
                          <a:effectLst/>
                        </a:rPr>
                        <a:t>Epilepsy</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190</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i="0" u="none" strike="noStrike" dirty="0" smtClean="0">
                          <a:solidFill>
                            <a:srgbClr val="0563C1"/>
                          </a:solidFill>
                          <a:effectLst/>
                          <a:latin typeface="+mn-lt"/>
                          <a:hlinkClick r:id="rId7"/>
                        </a:rPr>
                        <a:t>DISEASES</a:t>
                      </a:r>
                      <a:endParaRPr lang="en-US" sz="1800" b="0" i="0" u="none"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689231648"/>
                  </a:ext>
                </a:extLst>
              </a:tr>
              <a:tr h="126588">
                <a:tc>
                  <a:txBody>
                    <a:bodyPr/>
                    <a:lstStyle/>
                    <a:p>
                      <a:pPr algn="ctr" fontAlgn="ctr"/>
                      <a:endParaRPr lang="en-US" sz="105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1050" b="0" i="0" u="none" strike="noStrike">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105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604909495"/>
                  </a:ext>
                </a:extLst>
              </a:tr>
              <a:tr h="126320">
                <a:tc>
                  <a:txBody>
                    <a:bodyPr/>
                    <a:lstStyle/>
                    <a:p>
                      <a:pPr algn="ctr" fontAlgn="ctr"/>
                      <a:r>
                        <a:rPr lang="en-US" sz="1800" b="0" u="none" strike="noStrike" smtClean="0">
                          <a:effectLst/>
                        </a:rPr>
                        <a:t>Mental Retardation, Autosomal Recessive</a:t>
                      </a:r>
                      <a:endParaRPr lang="en-US" sz="1800" b="0" u="none" strike="noStrike" dirty="0" smtClean="0">
                        <a:effectLst/>
                      </a:endParaRPr>
                    </a:p>
                  </a:txBody>
                  <a:tcPr marL="5263" marR="5263" marT="5263" marB="0" anchor="ctr"/>
                </a:tc>
                <a:tc>
                  <a:txBody>
                    <a:bodyPr/>
                    <a:lstStyle/>
                    <a:p>
                      <a:pPr algn="ctr" fontAlgn="ctr"/>
                      <a:r>
                        <a:rPr lang="en-US" sz="1800" u="none" strike="noStrike">
                          <a:effectLst/>
                        </a:rPr>
                        <a:t>51</a:t>
                      </a:r>
                      <a:endParaRPr lang="en-US" sz="1800" b="0" i="0" u="none" strike="noStrike">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u="none" strike="noStrike" dirty="0" smtClean="0">
                          <a:effectLst/>
                          <a:latin typeface="+mn-lt"/>
                          <a:hlinkClick r:id="rId8"/>
                        </a:rPr>
                        <a:t>https://omim.org/phenotypicSeries/PS249500</a:t>
                      </a:r>
                      <a:r>
                        <a:rPr lang="en-US" sz="1800" b="0" u="none" strike="noStrike" baseline="0" dirty="0" smtClean="0">
                          <a:effectLst/>
                          <a:latin typeface="+mn-lt"/>
                        </a:rPr>
                        <a:t> </a:t>
                      </a:r>
                      <a:endParaRPr lang="en-US" sz="1800" b="0" u="none" strike="noStrike" dirty="0">
                        <a:effectLst/>
                        <a:latin typeface="+mn-lt"/>
                      </a:endParaRPr>
                    </a:p>
                  </a:txBody>
                  <a:tcPr marL="5263" marR="5263" marT="5263" marB="0" anchor="ctr"/>
                </a:tc>
                <a:extLst>
                  <a:ext uri="{0D108BD9-81ED-4DB2-BD59-A6C34878D82A}">
                    <a16:rowId xmlns:a16="http://schemas.microsoft.com/office/drawing/2014/main" val="3996137917"/>
                  </a:ext>
                </a:extLst>
              </a:tr>
              <a:tr h="126320">
                <a:tc>
                  <a:txBody>
                    <a:bodyPr/>
                    <a:lstStyle/>
                    <a:p>
                      <a:pPr algn="ctr" fontAlgn="ctr"/>
                      <a:r>
                        <a:rPr lang="en-US" sz="1800" b="0" u="none" strike="noStrike" smtClean="0">
                          <a:effectLst/>
                        </a:rPr>
                        <a:t>Mental Retardation, X-Linked</a:t>
                      </a:r>
                      <a:endParaRPr lang="en-US" sz="1800" b="0" u="none" strike="noStrike" dirty="0" smtClean="0">
                        <a:effectLst/>
                      </a:endParaRPr>
                    </a:p>
                  </a:txBody>
                  <a:tcPr marL="5263" marR="5263" marT="5263" marB="0" anchor="ctr"/>
                </a:tc>
                <a:tc>
                  <a:txBody>
                    <a:bodyPr/>
                    <a:lstStyle/>
                    <a:p>
                      <a:pPr algn="ctr" fontAlgn="ctr"/>
                      <a:r>
                        <a:rPr lang="en-US" sz="1800" u="none" strike="noStrike" dirty="0" smtClean="0">
                          <a:effectLst/>
                        </a:rPr>
                        <a:t>50</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i="0" u="none" strike="noStrike" smtClean="0">
                          <a:solidFill>
                            <a:srgbClr val="0563C1"/>
                          </a:solidFill>
                          <a:effectLst/>
                          <a:latin typeface="+mn-lt"/>
                          <a:hlinkClick r:id="rId9"/>
                        </a:rPr>
                        <a:t>https://omim.org/phenotypicSeries/PS309530</a:t>
                      </a:r>
                      <a:r>
                        <a:rPr lang="en-US" sz="1800" b="0" i="0" u="none" strike="noStrike" baseline="0" smtClean="0">
                          <a:solidFill>
                            <a:srgbClr val="0563C1"/>
                          </a:solidFill>
                          <a:effectLst/>
                          <a:latin typeface="+mn-lt"/>
                        </a:rPr>
                        <a:t> </a:t>
                      </a:r>
                      <a:endParaRPr lang="en-US" sz="1800" b="0" i="0" u="none" strike="noStrike" smtClean="0">
                        <a:solidFill>
                          <a:srgbClr val="0563C1"/>
                        </a:solidFill>
                        <a:effectLst/>
                        <a:latin typeface="+mn-lt"/>
                      </a:endParaRPr>
                    </a:p>
                  </a:txBody>
                  <a:tcPr marL="5263" marR="5263" marT="5263" marB="0" anchor="ctr"/>
                </a:tc>
                <a:extLst>
                  <a:ext uri="{0D108BD9-81ED-4DB2-BD59-A6C34878D82A}">
                    <a16:rowId xmlns:a16="http://schemas.microsoft.com/office/drawing/2014/main" val="2669363621"/>
                  </a:ext>
                </a:extLst>
              </a:tr>
              <a:tr h="242114">
                <a:tc>
                  <a:txBody>
                    <a:bodyPr/>
                    <a:lstStyle/>
                    <a:p>
                      <a:pPr algn="ctr" fontAlgn="ctr"/>
                      <a:r>
                        <a:rPr lang="en-US" sz="1800" b="0" u="none" strike="noStrike" dirty="0" smtClean="0">
                          <a:effectLst/>
                        </a:rPr>
                        <a:t>Mental Retardation, Autosomal Dominant</a:t>
                      </a:r>
                    </a:p>
                  </a:txBody>
                  <a:tcPr marL="5263" marR="5263" marT="5263" marB="0" anchor="ctr"/>
                </a:tc>
                <a:tc>
                  <a:txBody>
                    <a:bodyPr/>
                    <a:lstStyle/>
                    <a:p>
                      <a:pPr algn="ctr" fontAlgn="ctr"/>
                      <a:r>
                        <a:rPr lang="en-US" sz="1800" u="none" strike="noStrike" dirty="0" smtClean="0">
                          <a:effectLst/>
                        </a:rPr>
                        <a:t>120</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smtClean="0">
                          <a:effectLst/>
                          <a:latin typeface="+mn-lt"/>
                          <a:hlinkClick r:id="rId10"/>
                        </a:rPr>
                        <a:t>https://omim.org/phenotypicSeries/PS156200</a:t>
                      </a:r>
                      <a:r>
                        <a:rPr lang="en-US" sz="1800" u="sng" strike="noStrike" dirty="0" smtClean="0">
                          <a:effectLst/>
                          <a:latin typeface="+mn-lt"/>
                        </a:rPr>
                        <a:t> </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192115642"/>
                  </a:ext>
                </a:extLst>
              </a:tr>
              <a:tr h="126320">
                <a:tc>
                  <a:txBody>
                    <a:bodyPr/>
                    <a:lstStyle/>
                    <a:p>
                      <a:pPr algn="ctr" fontAlgn="ctr"/>
                      <a:r>
                        <a:rPr lang="en-US" sz="1800" b="0" u="none" strike="noStrike" dirty="0" smtClean="0">
                          <a:effectLst/>
                        </a:rPr>
                        <a:t>Mental Retardation (combined)</a:t>
                      </a:r>
                    </a:p>
                  </a:txBody>
                  <a:tcPr marL="5263" marR="5263" marT="5263" marB="0" anchor="ctr"/>
                </a:tc>
                <a:tc>
                  <a:txBody>
                    <a:bodyPr/>
                    <a:lstStyle/>
                    <a:p>
                      <a:pPr algn="ctr" fontAlgn="ctr"/>
                      <a:r>
                        <a:rPr lang="en-US" sz="1800" u="none" strike="noStrike" dirty="0" smtClean="0">
                          <a:effectLst/>
                        </a:rPr>
                        <a:t>203</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u="none" strike="noStrike" dirty="0" smtClean="0">
                          <a:effectLst/>
                          <a:latin typeface="+mn-lt"/>
                        </a:rPr>
                        <a:t>The above 3 MR lists</a:t>
                      </a:r>
                    </a:p>
                  </a:txBody>
                  <a:tcPr marL="5263" marR="5263" marT="5263" marB="0" anchor="ctr"/>
                </a:tc>
                <a:extLst>
                  <a:ext uri="{0D108BD9-81ED-4DB2-BD59-A6C34878D82A}">
                    <a16:rowId xmlns:a16="http://schemas.microsoft.com/office/drawing/2014/main" val="2032283540"/>
                  </a:ext>
                </a:extLst>
              </a:tr>
              <a:tr h="126320">
                <a:tc>
                  <a:txBody>
                    <a:bodyPr/>
                    <a:lstStyle/>
                    <a:p>
                      <a:pPr algn="ctr" fontAlgn="ctr"/>
                      <a:r>
                        <a:rPr lang="en-US" sz="1800" b="0" u="none" strike="noStrike" dirty="0">
                          <a:effectLst/>
                        </a:rPr>
                        <a:t>Spastic paraplegia</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a:effectLst/>
                        </a:rPr>
                        <a:t>53</a:t>
                      </a:r>
                      <a:endParaRPr lang="en-US" sz="1800" b="0" i="0" u="none" strike="noStrike">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11"/>
                        </a:rPr>
                        <a:t>https://omim.org/phenotypicSeries/PS303350</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92222889"/>
                  </a:ext>
                </a:extLst>
              </a:tr>
              <a:tr h="126320">
                <a:tc>
                  <a:txBody>
                    <a:bodyPr/>
                    <a:lstStyle/>
                    <a:p>
                      <a:pPr algn="ctr" fontAlgn="ctr"/>
                      <a:r>
                        <a:rPr lang="en-US" sz="1800" b="0" u="none" strike="noStrike" smtClean="0">
                          <a:effectLst/>
                        </a:rPr>
                        <a:t>Charcot-Marie-Tooth disease</a:t>
                      </a:r>
                    </a:p>
                  </a:txBody>
                  <a:tcPr marL="5263" marR="5263" marT="5263" marB="0" anchor="ctr"/>
                </a:tc>
                <a:tc>
                  <a:txBody>
                    <a:bodyPr/>
                    <a:lstStyle/>
                    <a:p>
                      <a:pPr algn="ctr" fontAlgn="ctr"/>
                      <a:r>
                        <a:rPr lang="en-US" sz="1800" u="none" strike="noStrike" dirty="0" smtClean="0">
                          <a:effectLst/>
                        </a:rPr>
                        <a:t>56</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smtClean="0">
                          <a:effectLst/>
                          <a:latin typeface="+mn-lt"/>
                          <a:hlinkClick r:id="rId12"/>
                        </a:rPr>
                        <a:t>https://omim.org/phenotypicSeries/PS118220</a:t>
                      </a:r>
                      <a:r>
                        <a:rPr lang="en-US" sz="1800" u="sng" strike="noStrike" dirty="0" smtClean="0">
                          <a:effectLst/>
                          <a:latin typeface="+mn-lt"/>
                        </a:rPr>
                        <a:t> </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1840719198"/>
                  </a:ext>
                </a:extLst>
              </a:tr>
              <a:tr h="167948">
                <a:tc>
                  <a:txBody>
                    <a:bodyPr/>
                    <a:lstStyle/>
                    <a:p>
                      <a:pPr algn="ctr" fontAlgn="ctr"/>
                      <a:endParaRPr lang="en-US" sz="9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9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9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957500453"/>
                  </a:ext>
                </a:extLst>
              </a:tr>
              <a:tr h="242114">
                <a:tc>
                  <a:txBody>
                    <a:bodyPr/>
                    <a:lstStyle/>
                    <a:p>
                      <a:pPr algn="ctr" fontAlgn="ctr"/>
                      <a:r>
                        <a:rPr lang="en-US" sz="1800" b="0" u="none" strike="noStrike" smtClean="0">
                          <a:effectLst/>
                        </a:rPr>
                        <a:t>Amyotrophic lateral sclerosis</a:t>
                      </a:r>
                    </a:p>
                  </a:txBody>
                  <a:tcPr marL="5263" marR="5263" marT="5263" marB="0" anchor="ctr"/>
                </a:tc>
                <a:tc>
                  <a:txBody>
                    <a:bodyPr/>
                    <a:lstStyle/>
                    <a:p>
                      <a:pPr algn="ctr" fontAlgn="ctr"/>
                      <a:r>
                        <a:rPr lang="en-US" sz="1800" u="none" strike="noStrike" dirty="0" smtClean="0">
                          <a:effectLst/>
                        </a:rPr>
                        <a:t>69</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smtClean="0">
                          <a:effectLst/>
                          <a:latin typeface="+mn-lt"/>
                          <a:hlinkClick r:id="rId13"/>
                        </a:rPr>
                        <a:t>https://omim.org/phenotypicSeries/PS105400</a:t>
                      </a:r>
                      <a:r>
                        <a:rPr lang="en-US" sz="1800" u="sng" strike="noStrike" dirty="0" smtClean="0">
                          <a:effectLst/>
                          <a:latin typeface="+mn-lt"/>
                        </a:rPr>
                        <a:t> </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3546775594"/>
                  </a:ext>
                </a:extLst>
              </a:tr>
              <a:tr h="126320">
                <a:tc>
                  <a:txBody>
                    <a:bodyPr/>
                    <a:lstStyle/>
                    <a:p>
                      <a:pPr algn="ctr" fontAlgn="ctr"/>
                      <a:r>
                        <a:rPr lang="en-US" sz="1800" b="0" u="none" strike="noStrike" smtClean="0">
                          <a:effectLst/>
                        </a:rPr>
                        <a:t>Autistic Spectrum Disorder</a:t>
                      </a:r>
                    </a:p>
                  </a:txBody>
                  <a:tcPr marL="5263" marR="5263" marT="5263" marB="0" anchor="ctr"/>
                </a:tc>
                <a:tc>
                  <a:txBody>
                    <a:bodyPr/>
                    <a:lstStyle/>
                    <a:p>
                      <a:pPr algn="ctr" fontAlgn="ctr"/>
                      <a:r>
                        <a:rPr lang="en-US" sz="1800" u="none" strike="noStrike" dirty="0" smtClean="0">
                          <a:effectLst/>
                        </a:rPr>
                        <a:t>87</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i="0" u="none" strike="noStrike" smtClean="0">
                          <a:solidFill>
                            <a:schemeClr val="tx1"/>
                          </a:solidFill>
                          <a:effectLst/>
                          <a:latin typeface="+mn-lt"/>
                        </a:rPr>
                        <a:t>DISEASES, OMIM, UniProt, DisGeNet, GHR</a:t>
                      </a:r>
                    </a:p>
                  </a:txBody>
                  <a:tcPr marL="5263" marR="5263" marT="5263" marB="0" anchor="ctr"/>
                </a:tc>
                <a:extLst>
                  <a:ext uri="{0D108BD9-81ED-4DB2-BD59-A6C34878D82A}">
                    <a16:rowId xmlns:a16="http://schemas.microsoft.com/office/drawing/2014/main" val="3216335038"/>
                  </a:ext>
                </a:extLst>
              </a:tr>
            </a:tbl>
          </a:graphicData>
        </a:graphic>
      </p:graphicFrame>
    </p:spTree>
    <p:extLst>
      <p:ext uri="{BB962C8B-B14F-4D97-AF65-F5344CB8AC3E}">
        <p14:creationId xmlns:p14="http://schemas.microsoft.com/office/powerpoint/2010/main" val="2936904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330" name="Rectangle 2"/>
          <p:cNvSpPr>
            <a:spLocks noGrp="1" noChangeArrowheads="1"/>
          </p:cNvSpPr>
          <p:nvPr>
            <p:ph type="ctrTitle"/>
          </p:nvPr>
        </p:nvSpPr>
        <p:spPr>
          <a:xfrm>
            <a:off x="1524000" y="233212"/>
            <a:ext cx="9114312" cy="2399760"/>
          </a:xfrm>
        </p:spPr>
        <p:txBody>
          <a:bodyPr>
            <a:noAutofit/>
            <a:scene3d>
              <a:camera prst="orthographicFront"/>
              <a:lightRig rig="threePt" dir="t"/>
            </a:scene3d>
            <a:sp3d contourW="6350">
              <a:bevelT h="25400"/>
            </a:sp3d>
          </a:bodyPr>
          <a:lstStyle/>
          <a:p>
            <a:pPr algn="ctr">
              <a:lnSpc>
                <a:spcPct val="100000"/>
              </a:lnSpc>
              <a:spcAft>
                <a:spcPts val="3000"/>
              </a:spcAft>
            </a:pPr>
            <a:r>
              <a:rPr lang="en-US" sz="6000" dirty="0">
                <a:ea typeface="Verdana" pitchFamily="34" charset="0"/>
                <a:cs typeface="Verdana" pitchFamily="34" charset="0"/>
              </a:rPr>
              <a:t>Take Home </a:t>
            </a:r>
            <a:r>
              <a:rPr lang="en-US" sz="6000" dirty="0" smtClean="0">
                <a:ea typeface="Verdana" pitchFamily="34" charset="0"/>
                <a:cs typeface="Verdana" pitchFamily="34" charset="0"/>
              </a:rPr>
              <a:t>Message</a:t>
            </a:r>
            <a:r>
              <a:rPr lang="en-US" sz="6000" dirty="0">
                <a:ea typeface="Verdana" pitchFamily="34" charset="0"/>
                <a:cs typeface="Verdana" pitchFamily="34" charset="0"/>
              </a:rPr>
              <a:t/>
            </a:r>
            <a:br>
              <a:rPr lang="en-US" sz="6000" dirty="0">
                <a:ea typeface="Verdana" pitchFamily="34" charset="0"/>
                <a:cs typeface="Verdana" pitchFamily="34" charset="0"/>
              </a:rPr>
            </a:br>
            <a:r>
              <a:rPr lang="en-US" sz="6000" dirty="0" smtClean="0">
                <a:solidFill>
                  <a:srgbClr val="002060"/>
                </a:solidFill>
                <a:ea typeface="Verdana" pitchFamily="34" charset="0"/>
                <a:cs typeface="Verdana" pitchFamily="34" charset="0"/>
              </a:rPr>
              <a:t>not all models are equal</a:t>
            </a:r>
            <a:endParaRPr lang="en-US" sz="6000" dirty="0">
              <a:solidFill>
                <a:srgbClr val="002060"/>
              </a:solidFill>
              <a:ea typeface="Verdana" pitchFamily="34" charset="0"/>
              <a:cs typeface="Verdana" pitchFamily="34" charset="0"/>
            </a:endParaRPr>
          </a:p>
        </p:txBody>
      </p:sp>
      <p:sp>
        <p:nvSpPr>
          <p:cNvPr id="7" name="Rectangle 96"/>
          <p:cNvSpPr>
            <a:spLocks noChangeArrowheads="1"/>
          </p:cNvSpPr>
          <p:nvPr/>
        </p:nvSpPr>
        <p:spPr bwMode="auto">
          <a:xfrm>
            <a:off x="7772004"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1/03/19 </a:t>
            </a:r>
            <a:r>
              <a:rPr kumimoji="0" lang="en-US"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2" name="Rectangle 1"/>
          <p:cNvSpPr/>
          <p:nvPr/>
        </p:nvSpPr>
        <p:spPr>
          <a:xfrm>
            <a:off x="1119673" y="2746333"/>
            <a:ext cx="10660902" cy="2677656"/>
          </a:xfrm>
          <a:prstGeom prst="rect">
            <a:avLst/>
          </a:prstGeom>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err="1" smtClean="0">
                <a:ln>
                  <a:noFill/>
                </a:ln>
                <a:solidFill>
                  <a:prstClr val="black"/>
                </a:solidFill>
                <a:effectLst/>
                <a:uLnTx/>
                <a:uFillTx/>
                <a:latin typeface="Rockwell" panose="02060603020205020403"/>
                <a:ea typeface="+mn-ea"/>
                <a:cs typeface="+mn-cs"/>
              </a:rPr>
              <a:t>Predictivity</a:t>
            </a:r>
            <a:r>
              <a:rPr kumimoji="0" lang="en-US" sz="2800" b="0" i="0" u="none" strike="noStrike" kern="1200" cap="none" spc="0" normalizeH="0" noProof="0" dirty="0" smtClean="0">
                <a:ln>
                  <a:noFill/>
                </a:ln>
                <a:solidFill>
                  <a:prstClr val="black"/>
                </a:solidFill>
                <a:effectLst/>
                <a:uLnTx/>
                <a:uFillTx/>
                <a:latin typeface="Rockwell" panose="02060603020205020403"/>
                <a:ea typeface="+mn-ea"/>
                <a:cs typeface="+mn-cs"/>
              </a:rPr>
              <a:t> between models for the same disease differ (even using the same ML method) due to variations in input data</a:t>
            </a:r>
            <a:endPar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Rockwell" panose="02060603020205020403"/>
                <a:ea typeface="+mn-ea"/>
                <a:cs typeface="+mn-cs"/>
              </a:rPr>
              <a:t>Data Matters!!!</a:t>
            </a:r>
          </a:p>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endParaRP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smtClean="0">
                <a:ln>
                  <a:noFill/>
                </a:ln>
                <a:solidFill>
                  <a:prstClr val="black"/>
                </a:solidFill>
                <a:effectLst/>
                <a:uLnTx/>
                <a:uFillTx/>
                <a:latin typeface="Rockwell" panose="02060603020205020403"/>
                <a:ea typeface="+mn-ea"/>
                <a:cs typeface="+mn-cs"/>
              </a:rPr>
              <a:t>High</a:t>
            </a:r>
            <a:r>
              <a:rPr kumimoji="0" lang="en-US" sz="2800" b="0" i="0" u="none" strike="noStrike" kern="1200" cap="none" spc="0" normalizeH="0" noProof="0" dirty="0" smtClean="0">
                <a:ln>
                  <a:noFill/>
                </a:ln>
                <a:solidFill>
                  <a:prstClr val="black"/>
                </a:solidFill>
                <a:effectLst/>
                <a:uLnTx/>
                <a:uFillTx/>
                <a:latin typeface="Rockwell" panose="02060603020205020403"/>
                <a:ea typeface="+mn-ea"/>
                <a:cs typeface="+mn-cs"/>
              </a:rPr>
              <a:t> quality data is really hard to obtain</a:t>
            </a:r>
            <a:endParaRPr kumimoji="0" lang="en-US" sz="2800" b="0" i="0" u="none" strike="noStrike" kern="1200" cap="none" spc="0" normalizeH="0" baseline="0" noProof="0" dirty="0">
              <a:ln>
                <a:noFill/>
              </a:ln>
              <a:solidFill>
                <a:prstClr val="black"/>
              </a:solidFill>
              <a:effectLst/>
              <a:uLnTx/>
              <a:uFillTx/>
              <a:latin typeface="Rockwell" panose="02060603020205020403"/>
              <a:ea typeface="+mn-ea"/>
              <a:cs typeface="+mn-cs"/>
            </a:endParaRPr>
          </a:p>
        </p:txBody>
      </p:sp>
      <p:pic>
        <p:nvPicPr>
          <p:cNvPr id="6" name="Picture 5"/>
          <p:cNvPicPr>
            <a:picLocks noChangeAspect="1"/>
          </p:cNvPicPr>
          <p:nvPr/>
        </p:nvPicPr>
        <p:blipFill>
          <a:blip r:embed="rId3"/>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12701311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Rectangle 2"/>
          <p:cNvSpPr>
            <a:spLocks noGrp="1" noChangeArrowheads="1"/>
          </p:cNvSpPr>
          <p:nvPr>
            <p:ph type="title"/>
          </p:nvPr>
        </p:nvSpPr>
        <p:spPr>
          <a:xfrm>
            <a:off x="302909" y="26963"/>
            <a:ext cx="11311781" cy="1025090"/>
          </a:xfrm>
        </p:spPr>
        <p:txBody>
          <a:bodyPr>
            <a:noAutofit/>
          </a:bodyPr>
          <a:lstStyle/>
          <a:p>
            <a:r>
              <a:rPr lang="en-US" sz="6000" dirty="0" smtClean="0"/>
              <a:t>Disease </a:t>
            </a:r>
            <a:r>
              <a:rPr lang="en-US" sz="6000" dirty="0" err="1" smtClean="0"/>
              <a:t>metapath</a:t>
            </a:r>
            <a:r>
              <a:rPr lang="en-US" sz="6000" dirty="0" smtClean="0"/>
              <a:t> ML models (2)</a:t>
            </a:r>
            <a:endParaRPr lang="en-US" sz="6000" dirty="0"/>
          </a:p>
        </p:txBody>
      </p:sp>
      <p:sp>
        <p:nvSpPr>
          <p:cNvPr id="15" name="Rectangle 14"/>
          <p:cNvSpPr/>
          <p:nvPr/>
        </p:nvSpPr>
        <p:spPr>
          <a:xfrm>
            <a:off x="17397" y="6541514"/>
            <a:ext cx="6816264" cy="307777"/>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O. Ursu et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al., </a:t>
            </a:r>
            <a:r>
              <a:rPr kumimoji="0" lang="en-US" sz="1400" b="0" i="1"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manuscript in preparation</a:t>
            </a:r>
            <a:endParaRPr kumimoji="0" lang="en-US" sz="1400" b="0" i="1"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7"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1/03/19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pic>
        <p:nvPicPr>
          <p:cNvPr id="18" name="Picture 17"/>
          <p:cNvPicPr>
            <a:picLocks noChangeAspect="1"/>
          </p:cNvPicPr>
          <p:nvPr/>
        </p:nvPicPr>
        <p:blipFill>
          <a:blip r:embed="rId2"/>
          <a:stretch>
            <a:fillRect/>
          </a:stretch>
        </p:blipFill>
        <p:spPr>
          <a:xfrm>
            <a:off x="10559563" y="6212197"/>
            <a:ext cx="1623201" cy="602032"/>
          </a:xfrm>
          <a:prstGeom prst="rect">
            <a:avLst/>
          </a:prstGeom>
        </p:spPr>
      </p:pic>
      <p:graphicFrame>
        <p:nvGraphicFramePr>
          <p:cNvPr id="3" name="Content Placeholder 2"/>
          <p:cNvGraphicFramePr>
            <a:graphicFrameLocks noGrp="1"/>
          </p:cNvGraphicFramePr>
          <p:nvPr>
            <p:ph sz="half" idx="1"/>
            <p:extLst>
              <p:ext uri="{D42A27DB-BD31-4B8C-83A1-F6EECF244321}">
                <p14:modId xmlns:p14="http://schemas.microsoft.com/office/powerpoint/2010/main" val="104443436"/>
              </p:ext>
            </p:extLst>
          </p:nvPr>
        </p:nvGraphicFramePr>
        <p:xfrm>
          <a:off x="184540" y="872035"/>
          <a:ext cx="11793070" cy="5285499"/>
        </p:xfrm>
        <a:graphic>
          <a:graphicData uri="http://schemas.openxmlformats.org/drawingml/2006/table">
            <a:tbl>
              <a:tblPr firstRow="1" firstCol="1" bandRow="1">
                <a:tableStyleId>{5C22544A-7EE6-4342-B048-85BDC9FD1C3A}</a:tableStyleId>
              </a:tblPr>
              <a:tblGrid>
                <a:gridCol w="4975412">
                  <a:extLst>
                    <a:ext uri="{9D8B030D-6E8A-4147-A177-3AD203B41FA5}">
                      <a16:colId xmlns:a16="http://schemas.microsoft.com/office/drawing/2014/main" val="3720284302"/>
                    </a:ext>
                  </a:extLst>
                </a:gridCol>
                <a:gridCol w="874058">
                  <a:extLst>
                    <a:ext uri="{9D8B030D-6E8A-4147-A177-3AD203B41FA5}">
                      <a16:colId xmlns:a16="http://schemas.microsoft.com/office/drawing/2014/main" val="3839209276"/>
                    </a:ext>
                  </a:extLst>
                </a:gridCol>
                <a:gridCol w="5943600">
                  <a:extLst>
                    <a:ext uri="{9D8B030D-6E8A-4147-A177-3AD203B41FA5}">
                      <a16:colId xmlns:a16="http://schemas.microsoft.com/office/drawing/2014/main" val="310022582"/>
                    </a:ext>
                  </a:extLst>
                </a:gridCol>
              </a:tblGrid>
              <a:tr h="203516">
                <a:tc>
                  <a:txBody>
                    <a:bodyPr/>
                    <a:lstStyle/>
                    <a:p>
                      <a:pPr algn="ctr" fontAlgn="ctr"/>
                      <a:r>
                        <a:rPr lang="en-US" sz="1800" b="1" u="none" strike="noStrike" dirty="0" smtClean="0">
                          <a:solidFill>
                            <a:srgbClr val="FFFF00"/>
                          </a:solidFill>
                          <a:effectLst/>
                        </a:rPr>
                        <a:t>Human Diseases</a:t>
                      </a:r>
                      <a:endParaRPr lang="en-US" sz="1800" b="1" i="0" u="none" strike="noStrike" dirty="0">
                        <a:solidFill>
                          <a:srgbClr val="FFFF00"/>
                        </a:solidFill>
                        <a:effectLst/>
                        <a:latin typeface="Arial" panose="020B0604020202020204" pitchFamily="34" charset="0"/>
                      </a:endParaRPr>
                    </a:p>
                  </a:txBody>
                  <a:tcPr marL="5263" marR="5263" marT="43861" marB="43861" anchor="ctr"/>
                </a:tc>
                <a:tc>
                  <a:txBody>
                    <a:bodyPr/>
                    <a:lstStyle/>
                    <a:p>
                      <a:pPr algn="ctr" fontAlgn="ctr"/>
                      <a:r>
                        <a:rPr lang="en-US" sz="1800" b="1" u="none" strike="noStrike" dirty="0">
                          <a:solidFill>
                            <a:srgbClr val="FFFF00"/>
                          </a:solidFill>
                          <a:effectLst/>
                        </a:rPr>
                        <a:t>genes</a:t>
                      </a:r>
                      <a:endParaRPr lang="en-US" sz="1800" b="1" i="0" u="none" strike="noStrike" dirty="0">
                        <a:solidFill>
                          <a:srgbClr val="FFFF00"/>
                        </a:solidFill>
                        <a:effectLst/>
                        <a:latin typeface="Arial" panose="020B0604020202020204" pitchFamily="34" charset="0"/>
                      </a:endParaRPr>
                    </a:p>
                  </a:txBody>
                  <a:tcPr marL="5263" marR="5263" marT="5263" marB="0" anchor="ctr"/>
                </a:tc>
                <a:tc>
                  <a:txBody>
                    <a:bodyPr/>
                    <a:lstStyle/>
                    <a:p>
                      <a:pPr algn="ctr" fontAlgn="ctr"/>
                      <a:r>
                        <a:rPr lang="en-US" sz="1800" b="1" u="none" strike="noStrike" dirty="0">
                          <a:solidFill>
                            <a:srgbClr val="FFFF00"/>
                          </a:solidFill>
                          <a:effectLst/>
                          <a:latin typeface="+mn-lt"/>
                        </a:rPr>
                        <a:t>URL</a:t>
                      </a:r>
                      <a:endParaRPr lang="en-US" sz="1800" b="1" i="0" u="none" strike="noStrike" dirty="0">
                        <a:solidFill>
                          <a:srgbClr val="FFFF00"/>
                        </a:solidFill>
                        <a:effectLst/>
                        <a:latin typeface="+mn-lt"/>
                      </a:endParaRPr>
                    </a:p>
                  </a:txBody>
                  <a:tcPr marL="5263" marR="5263" marT="5263" marB="0" anchor="ctr"/>
                </a:tc>
                <a:extLst>
                  <a:ext uri="{0D108BD9-81ED-4DB2-BD59-A6C34878D82A}">
                    <a16:rowId xmlns:a16="http://schemas.microsoft.com/office/drawing/2014/main" val="130203536"/>
                  </a:ext>
                </a:extLst>
              </a:tr>
              <a:tr h="126320">
                <a:tc>
                  <a:txBody>
                    <a:bodyPr/>
                    <a:lstStyle/>
                    <a:p>
                      <a:pPr algn="ctr" fontAlgn="ctr"/>
                      <a:r>
                        <a:rPr lang="en-US" sz="1800" b="0" u="none" strike="noStrike" dirty="0" smtClean="0">
                          <a:effectLst/>
                        </a:rPr>
                        <a:t>Type 2 Diabetes Mellitus (OMIM)</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a:effectLst/>
                        </a:rPr>
                        <a:t>51</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3"/>
                        </a:rPr>
                        <a:t>https://omim.org/entry/125853</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3543123368"/>
                  </a:ext>
                </a:extLst>
              </a:tr>
              <a:tr h="242114">
                <a:tc>
                  <a:txBody>
                    <a:bodyPr/>
                    <a:lstStyle/>
                    <a:p>
                      <a:pPr algn="ctr" fontAlgn="ctr"/>
                      <a:r>
                        <a:rPr lang="en-US" sz="1800" b="0" u="none" strike="noStrike" dirty="0" smtClean="0">
                          <a:effectLst/>
                        </a:rPr>
                        <a:t>Type 2 Diabetes Mellitus </a:t>
                      </a:r>
                      <a:r>
                        <a:rPr lang="en-US" sz="1800" b="0" u="none" strike="noStrike" baseline="0" dirty="0" smtClean="0">
                          <a:effectLst/>
                        </a:rPr>
                        <a:t>(GWAS)</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54</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i="0" u="none" strike="noStrike" smtClean="0">
                          <a:solidFill>
                            <a:schemeClr val="tx1"/>
                          </a:solidFill>
                          <a:effectLst/>
                          <a:latin typeface="+mn-lt"/>
                        </a:rPr>
                        <a:t>Causal</a:t>
                      </a:r>
                      <a:r>
                        <a:rPr lang="en-US" sz="1800" b="0" i="0" u="none" strike="noStrike" baseline="0" smtClean="0">
                          <a:solidFill>
                            <a:schemeClr val="tx1"/>
                          </a:solidFill>
                          <a:effectLst/>
                          <a:latin typeface="+mn-lt"/>
                        </a:rPr>
                        <a:t> </a:t>
                      </a:r>
                      <a:r>
                        <a:rPr lang="en-US" sz="1800" b="0" i="0" u="none" strike="noStrike" smtClean="0">
                          <a:solidFill>
                            <a:schemeClr val="tx1"/>
                          </a:solidFill>
                          <a:effectLst/>
                          <a:latin typeface="+mn-lt"/>
                        </a:rPr>
                        <a:t>T2D</a:t>
                      </a:r>
                      <a:r>
                        <a:rPr lang="en-US" sz="1800" b="0" i="0" u="none" strike="noStrike" baseline="0" smtClean="0">
                          <a:solidFill>
                            <a:schemeClr val="tx1"/>
                          </a:solidFill>
                          <a:effectLst/>
                          <a:latin typeface="+mn-lt"/>
                        </a:rPr>
                        <a:t> </a:t>
                      </a:r>
                      <a:r>
                        <a:rPr lang="en-US" sz="1800" b="0" i="0" u="none" strike="noStrike" smtClean="0">
                          <a:solidFill>
                            <a:schemeClr val="tx1"/>
                          </a:solidFill>
                          <a:effectLst/>
                          <a:latin typeface="+mn-lt"/>
                        </a:rPr>
                        <a:t>transcripts (Mark McCarthy)</a:t>
                      </a:r>
                    </a:p>
                  </a:txBody>
                  <a:tcPr marL="5263" marR="5263" marT="5263" marB="0" anchor="ctr"/>
                </a:tc>
                <a:extLst>
                  <a:ext uri="{0D108BD9-81ED-4DB2-BD59-A6C34878D82A}">
                    <a16:rowId xmlns:a16="http://schemas.microsoft.com/office/drawing/2014/main" val="1093332966"/>
                  </a:ext>
                </a:extLst>
              </a:tr>
              <a:tr h="126320">
                <a:tc>
                  <a:txBody>
                    <a:bodyPr/>
                    <a:lstStyle/>
                    <a:p>
                      <a:pPr algn="ctr" fontAlgn="ctr"/>
                      <a:r>
                        <a:rPr lang="en-US" sz="1800" b="0" u="none" strike="noStrike" dirty="0">
                          <a:effectLst/>
                        </a:rPr>
                        <a:t>Obesity</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a:effectLst/>
                        </a:rPr>
                        <a:t>62</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4"/>
                        </a:rPr>
                        <a:t>https://omim.org/entry/601665</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3557461436"/>
                  </a:ext>
                </a:extLst>
              </a:tr>
              <a:tr h="126320">
                <a:tc>
                  <a:txBody>
                    <a:bodyPr/>
                    <a:lstStyle/>
                    <a:p>
                      <a:pPr algn="ctr" fontAlgn="ctr"/>
                      <a:r>
                        <a:rPr lang="en-US" sz="1800" b="0" u="none" strike="noStrike" dirty="0" smtClean="0">
                          <a:effectLst/>
                        </a:rPr>
                        <a:t>Stroke</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137</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i="0" u="none" strike="noStrike" dirty="0" smtClean="0">
                          <a:solidFill>
                            <a:schemeClr val="tx1"/>
                          </a:solidFill>
                          <a:effectLst/>
                          <a:latin typeface="+mn-lt"/>
                        </a:rPr>
                        <a:t>DISEASES, </a:t>
                      </a:r>
                      <a:r>
                        <a:rPr lang="en-US" sz="1800" b="0" i="0" u="none" strike="noStrike" dirty="0" err="1" smtClean="0">
                          <a:solidFill>
                            <a:schemeClr val="tx1"/>
                          </a:solidFill>
                          <a:effectLst/>
                          <a:latin typeface="+mn-lt"/>
                        </a:rPr>
                        <a:t>MalaCards</a:t>
                      </a:r>
                      <a:r>
                        <a:rPr lang="en-US" sz="1800" b="0" i="0" u="none" strike="noStrike" dirty="0" smtClean="0">
                          <a:solidFill>
                            <a:schemeClr val="tx1"/>
                          </a:solidFill>
                          <a:effectLst/>
                          <a:latin typeface="+mn-lt"/>
                        </a:rPr>
                        <a:t>,</a:t>
                      </a:r>
                      <a:r>
                        <a:rPr lang="en-US" sz="1800" b="0" i="0" u="none" strike="noStrike" baseline="0" dirty="0" smtClean="0">
                          <a:solidFill>
                            <a:schemeClr val="tx1"/>
                          </a:solidFill>
                          <a:effectLst/>
                          <a:latin typeface="+mn-lt"/>
                        </a:rPr>
                        <a:t> </a:t>
                      </a:r>
                      <a:r>
                        <a:rPr lang="en-US" sz="1800" b="0" i="0" u="none" strike="noStrike" dirty="0" smtClean="0">
                          <a:solidFill>
                            <a:schemeClr val="tx1"/>
                          </a:solidFill>
                          <a:effectLst/>
                          <a:latin typeface="+mn-lt"/>
                        </a:rPr>
                        <a:t>TIN-X</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424172225"/>
                  </a:ext>
                </a:extLst>
              </a:tr>
              <a:tr h="108689">
                <a:tc>
                  <a:txBody>
                    <a:bodyPr/>
                    <a:lstStyle/>
                    <a:p>
                      <a:pPr algn="ctr" fontAlgn="ctr"/>
                      <a:endParaRPr lang="en-US" sz="105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1050" b="0" i="0" u="none" strike="noStrike">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105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1286400005"/>
                  </a:ext>
                </a:extLst>
              </a:tr>
              <a:tr h="126320">
                <a:tc>
                  <a:txBody>
                    <a:bodyPr/>
                    <a:lstStyle/>
                    <a:p>
                      <a:pPr algn="ctr" fontAlgn="ctr"/>
                      <a:r>
                        <a:rPr lang="en-US" sz="1800" b="0" u="none" strike="noStrike" dirty="0">
                          <a:effectLst/>
                        </a:rPr>
                        <a:t>Asthma, Susceptibility To</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a:effectLst/>
                        </a:rPr>
                        <a:t>62</a:t>
                      </a:r>
                      <a:endParaRPr lang="en-US" sz="1800" b="0" i="0" u="none" strike="noStrike">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5"/>
                        </a:rPr>
                        <a:t>https://omim.org/entry/600807</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621130329"/>
                  </a:ext>
                </a:extLst>
              </a:tr>
              <a:tr h="126320">
                <a:tc>
                  <a:txBody>
                    <a:bodyPr/>
                    <a:lstStyle/>
                    <a:p>
                      <a:pPr algn="ctr" fontAlgn="ctr"/>
                      <a:r>
                        <a:rPr lang="en-US" sz="1800" b="0" u="none" strike="noStrike" dirty="0" smtClean="0">
                          <a:effectLst/>
                        </a:rPr>
                        <a:t>Asthma</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75</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i="0" u="none" strike="noStrike" dirty="0" err="1" smtClean="0">
                          <a:solidFill>
                            <a:schemeClr val="tx1"/>
                          </a:solidFill>
                          <a:effectLst/>
                          <a:latin typeface="+mn-lt"/>
                        </a:rPr>
                        <a:t>UniProt</a:t>
                      </a:r>
                      <a:r>
                        <a:rPr lang="en-US" sz="1800" b="0" i="0" u="none" strike="noStrike" dirty="0" smtClean="0">
                          <a:solidFill>
                            <a:schemeClr val="tx1"/>
                          </a:solidFill>
                          <a:effectLst/>
                          <a:latin typeface="+mn-lt"/>
                        </a:rPr>
                        <a:t>, DISEASES, </a:t>
                      </a:r>
                      <a:r>
                        <a:rPr lang="en-US" sz="1800" b="0" i="0" u="none" strike="noStrike" dirty="0" err="1" smtClean="0">
                          <a:solidFill>
                            <a:schemeClr val="tx1"/>
                          </a:solidFill>
                          <a:effectLst/>
                          <a:latin typeface="+mn-lt"/>
                        </a:rPr>
                        <a:t>MalaCards</a:t>
                      </a:r>
                      <a:r>
                        <a:rPr lang="en-US" sz="1800" b="0" i="0" u="none" strike="noStrike" dirty="0" smtClean="0">
                          <a:solidFill>
                            <a:schemeClr val="tx1"/>
                          </a:solidFill>
                          <a:effectLst/>
                          <a:latin typeface="+mn-lt"/>
                        </a:rPr>
                        <a:t>,</a:t>
                      </a:r>
                      <a:r>
                        <a:rPr lang="en-US" sz="1800" b="0" i="0" u="none" strike="noStrike" baseline="0" dirty="0" smtClean="0">
                          <a:solidFill>
                            <a:schemeClr val="tx1"/>
                          </a:solidFill>
                          <a:effectLst/>
                          <a:latin typeface="+mn-lt"/>
                        </a:rPr>
                        <a:t> </a:t>
                      </a:r>
                      <a:r>
                        <a:rPr lang="en-US" sz="1800" b="0" i="0" u="none" strike="noStrike" dirty="0" smtClean="0">
                          <a:solidFill>
                            <a:schemeClr val="tx1"/>
                          </a:solidFill>
                          <a:effectLst/>
                          <a:latin typeface="+mn-lt"/>
                        </a:rPr>
                        <a:t>DRUGCENTRAL</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1455629741"/>
                  </a:ext>
                </a:extLst>
              </a:tr>
              <a:tr h="126320">
                <a:tc>
                  <a:txBody>
                    <a:bodyPr/>
                    <a:lstStyle/>
                    <a:p>
                      <a:pPr algn="ctr" fontAlgn="ctr"/>
                      <a:r>
                        <a:rPr lang="en-US" sz="1800" b="0" u="none" strike="noStrike" dirty="0">
                          <a:effectLst/>
                        </a:rPr>
                        <a:t>Myocardial Infarction, Susceptibility To</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a:effectLst/>
                        </a:rPr>
                        <a:t>70</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6"/>
                        </a:rPr>
                        <a:t>https://omim.org/entry/608446</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3112876400"/>
                  </a:ext>
                </a:extLst>
              </a:tr>
              <a:tr h="126320">
                <a:tc>
                  <a:txBody>
                    <a:bodyPr/>
                    <a:lstStyle/>
                    <a:p>
                      <a:pPr algn="ctr" fontAlgn="ctr"/>
                      <a:r>
                        <a:rPr lang="en-US" sz="1800" b="0" u="none" strike="noStrike" dirty="0">
                          <a:effectLst/>
                        </a:rPr>
                        <a:t>Dilated </a:t>
                      </a:r>
                      <a:r>
                        <a:rPr lang="en-US" sz="1800" b="0" u="none" strike="noStrike" dirty="0" smtClean="0">
                          <a:effectLst/>
                        </a:rPr>
                        <a:t>Cardiomyopathy</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a:effectLst/>
                        </a:rPr>
                        <a:t>51</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7"/>
                        </a:rPr>
                        <a:t>https://omim.org/phenotypicSeries/PS115200</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1707343720"/>
                  </a:ext>
                </a:extLst>
              </a:tr>
              <a:tr h="126320">
                <a:tc>
                  <a:txBody>
                    <a:bodyPr/>
                    <a:lstStyle/>
                    <a:p>
                      <a:pPr algn="ctr" fontAlgn="ctr"/>
                      <a:r>
                        <a:rPr lang="en-US" sz="1800" b="0" u="none" strike="noStrike" smtClean="0">
                          <a:effectLst/>
                        </a:rPr>
                        <a:t>Cardiomyopathy, familial hypertrophic</a:t>
                      </a:r>
                      <a:endParaRPr lang="en-US" sz="1800" b="0" u="none" strike="noStrike" dirty="0" smtClean="0">
                        <a:effectLst/>
                      </a:endParaRPr>
                    </a:p>
                  </a:txBody>
                  <a:tcPr marL="5263" marR="5263" marT="5263" marB="0" anchor="ctr"/>
                </a:tc>
                <a:tc>
                  <a:txBody>
                    <a:bodyPr/>
                    <a:lstStyle/>
                    <a:p>
                      <a:pPr algn="ctr" fontAlgn="ctr"/>
                      <a:r>
                        <a:rPr lang="en-US" sz="1800" u="none" strike="noStrike" dirty="0" smtClean="0">
                          <a:effectLst/>
                        </a:rPr>
                        <a:t>50</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7"/>
                        </a:rPr>
                        <a:t>https://</a:t>
                      </a:r>
                      <a:r>
                        <a:rPr lang="en-US" sz="1800" u="sng" strike="noStrike" dirty="0" smtClean="0">
                          <a:effectLst/>
                          <a:latin typeface="+mn-lt"/>
                          <a:hlinkClick r:id="rId7"/>
                        </a:rPr>
                        <a:t>omim.org/phenotypicSeries/PS192600</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797738077"/>
                  </a:ext>
                </a:extLst>
              </a:tr>
              <a:tr h="126320">
                <a:tc>
                  <a:txBody>
                    <a:bodyPr/>
                    <a:lstStyle/>
                    <a:p>
                      <a:pPr algn="ctr" fontAlgn="ctr"/>
                      <a:r>
                        <a:rPr lang="en-US" sz="1800" b="0" u="none" strike="noStrike" dirty="0" smtClean="0">
                          <a:effectLst/>
                        </a:rPr>
                        <a:t>Atrial fibrillation, familial</a:t>
                      </a:r>
                    </a:p>
                  </a:txBody>
                  <a:tcPr marL="5263" marR="5263" marT="5263" marB="0" anchor="ctr"/>
                </a:tc>
                <a:tc>
                  <a:txBody>
                    <a:bodyPr/>
                    <a:lstStyle/>
                    <a:p>
                      <a:pPr algn="ctr" fontAlgn="ctr"/>
                      <a:r>
                        <a:rPr lang="en-US" sz="1800" u="none" strike="noStrike" dirty="0" smtClean="0">
                          <a:effectLst/>
                        </a:rPr>
                        <a:t>52</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i="0" u="sng" strike="noStrike" dirty="0" smtClean="0">
                          <a:solidFill>
                            <a:srgbClr val="0563C1"/>
                          </a:solidFill>
                          <a:effectLst/>
                          <a:latin typeface="+mn-lt"/>
                          <a:hlinkClick r:id="rId8"/>
                        </a:rPr>
                        <a:t>https://omim.org/phenotypicSeries/PS608583</a:t>
                      </a:r>
                      <a:r>
                        <a:rPr lang="en-US" sz="1800" b="0" i="0" u="sng" strike="noStrike" dirty="0" smtClean="0">
                          <a:solidFill>
                            <a:srgbClr val="0563C1"/>
                          </a:solidFill>
                          <a:effectLst/>
                          <a:latin typeface="+mn-lt"/>
                        </a:rPr>
                        <a:t> </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1170243012"/>
                  </a:ext>
                </a:extLst>
              </a:tr>
              <a:tr h="126320">
                <a:tc>
                  <a:txBody>
                    <a:bodyPr/>
                    <a:lstStyle/>
                    <a:p>
                      <a:pPr algn="ctr" fontAlgn="ctr"/>
                      <a:r>
                        <a:rPr lang="en-US" sz="1800" b="0" u="none" strike="noStrike" dirty="0" smtClean="0">
                          <a:effectLst/>
                        </a:rPr>
                        <a:t>Long QT Syndrome</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52</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smtClean="0">
                          <a:effectLst/>
                          <a:latin typeface="+mn-lt"/>
                          <a:hlinkClick r:id="rId9"/>
                        </a:rPr>
                        <a:t>https://omim.org/phenotypicSeries/PS192500</a:t>
                      </a:r>
                      <a:r>
                        <a:rPr lang="en-US" sz="1800" u="sng" strike="noStrike" dirty="0" smtClean="0">
                          <a:effectLst/>
                          <a:latin typeface="+mn-lt"/>
                        </a:rPr>
                        <a:t> </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502153887"/>
                  </a:ext>
                </a:extLst>
              </a:tr>
              <a:tr h="114163">
                <a:tc>
                  <a:txBody>
                    <a:bodyPr/>
                    <a:lstStyle/>
                    <a:p>
                      <a:pPr algn="ctr" fontAlgn="ctr"/>
                      <a:endParaRPr lang="en-US" sz="9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9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9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219058773"/>
                  </a:ext>
                </a:extLst>
              </a:tr>
              <a:tr h="126320">
                <a:tc>
                  <a:txBody>
                    <a:bodyPr/>
                    <a:lstStyle/>
                    <a:p>
                      <a:pPr algn="ctr" fontAlgn="ctr"/>
                      <a:r>
                        <a:rPr lang="en-US" sz="1800" b="0" u="none" strike="noStrike" dirty="0">
                          <a:effectLst/>
                        </a:rPr>
                        <a:t>Deafness, autosomal recessive</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a:effectLst/>
                        </a:rPr>
                        <a:t>63</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10"/>
                        </a:rPr>
                        <a:t>https://omim.org/phenotypicSeries/PS220290</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689231648"/>
                  </a:ext>
                </a:extLst>
              </a:tr>
              <a:tr h="126320">
                <a:tc>
                  <a:txBody>
                    <a:bodyPr/>
                    <a:lstStyle/>
                    <a:p>
                      <a:pPr algn="ctr" fontAlgn="ctr"/>
                      <a:r>
                        <a:rPr lang="en-US" sz="1800" b="0" u="none" strike="noStrike" dirty="0">
                          <a:effectLst/>
                        </a:rPr>
                        <a:t>Deafness, autosomal </a:t>
                      </a:r>
                      <a:r>
                        <a:rPr lang="en-US" sz="1800" b="0" u="none" strike="noStrike" dirty="0" smtClean="0">
                          <a:effectLst/>
                        </a:rPr>
                        <a:t>dominant</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55</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smtClean="0">
                          <a:effectLst/>
                          <a:latin typeface="+mn-lt"/>
                          <a:hlinkClick r:id="rId11"/>
                        </a:rPr>
                        <a:t>https://omim.org/phenotypicSeries/PS124900</a:t>
                      </a:r>
                      <a:r>
                        <a:rPr lang="en-US" sz="1800" u="sng" strike="noStrike" dirty="0" smtClean="0">
                          <a:effectLst/>
                          <a:latin typeface="+mn-lt"/>
                        </a:rPr>
                        <a:t> </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459736731"/>
                  </a:ext>
                </a:extLst>
              </a:tr>
              <a:tr h="126320">
                <a:tc>
                  <a:txBody>
                    <a:bodyPr/>
                    <a:lstStyle/>
                    <a:p>
                      <a:pPr algn="ctr" fontAlgn="ctr"/>
                      <a:r>
                        <a:rPr lang="en-US" sz="1800" b="0" u="none" strike="noStrike" dirty="0" smtClean="0">
                          <a:effectLst/>
                        </a:rPr>
                        <a:t>Cataract</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60</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12"/>
                        </a:rPr>
                        <a:t>https://</a:t>
                      </a:r>
                      <a:r>
                        <a:rPr lang="en-US" sz="1800" u="sng" strike="noStrike" dirty="0" smtClean="0">
                          <a:effectLst/>
                          <a:latin typeface="+mn-lt"/>
                          <a:hlinkClick r:id="rId12"/>
                        </a:rPr>
                        <a:t>omim.org/phenotypicSeries/PS116200</a:t>
                      </a:r>
                      <a:r>
                        <a:rPr lang="en-US" sz="1800" u="sng" strike="noStrike" dirty="0" smtClean="0">
                          <a:effectLst/>
                          <a:latin typeface="+mn-lt"/>
                        </a:rPr>
                        <a:t> </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400400084"/>
                  </a:ext>
                </a:extLst>
              </a:tr>
              <a:tr h="126320">
                <a:tc>
                  <a:txBody>
                    <a:bodyPr/>
                    <a:lstStyle/>
                    <a:p>
                      <a:pPr algn="ctr" fontAlgn="ctr"/>
                      <a:r>
                        <a:rPr lang="en-US" sz="1800" b="0" u="none" strike="noStrike" dirty="0">
                          <a:effectLst/>
                        </a:rPr>
                        <a:t>Retinitis </a:t>
                      </a:r>
                      <a:r>
                        <a:rPr lang="en-US" sz="1800" b="0" u="none" strike="noStrike" dirty="0" err="1">
                          <a:effectLst/>
                        </a:rPr>
                        <a:t>pigmentosa</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a:effectLst/>
                        </a:rPr>
                        <a:t>88</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13"/>
                        </a:rPr>
                        <a:t>https://omim.org/phenotypicSeries/PS268000</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3996137917"/>
                  </a:ext>
                </a:extLst>
              </a:tr>
              <a:tr h="130251">
                <a:tc>
                  <a:txBody>
                    <a:bodyPr/>
                    <a:lstStyle/>
                    <a:p>
                      <a:pPr algn="ctr" fontAlgn="ctr"/>
                      <a:endParaRPr lang="en-US" sz="9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9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9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957500453"/>
                  </a:ext>
                </a:extLst>
              </a:tr>
              <a:tr h="242114">
                <a:tc>
                  <a:txBody>
                    <a:bodyPr/>
                    <a:lstStyle/>
                    <a:p>
                      <a:pPr algn="ctr" fontAlgn="ctr"/>
                      <a:r>
                        <a:rPr lang="en-US" sz="1800" b="0" u="none" strike="noStrike" dirty="0" smtClean="0">
                          <a:effectLst/>
                        </a:rPr>
                        <a:t>Autophagy</a:t>
                      </a:r>
                    </a:p>
                  </a:txBody>
                  <a:tcPr marL="5263" marR="5263" marT="5263" marB="0" anchor="ctr"/>
                </a:tc>
                <a:tc>
                  <a:txBody>
                    <a:bodyPr/>
                    <a:lstStyle/>
                    <a:p>
                      <a:pPr algn="ctr" fontAlgn="ctr"/>
                      <a:r>
                        <a:rPr lang="en-US" sz="1800" u="none" strike="noStrike" dirty="0" smtClean="0">
                          <a:effectLst/>
                        </a:rPr>
                        <a:t>103</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i="0" u="none" strike="noStrike" dirty="0" smtClean="0">
                          <a:solidFill>
                            <a:schemeClr val="tx1"/>
                          </a:solidFill>
                          <a:effectLst/>
                          <a:latin typeface="+mn-lt"/>
                        </a:rPr>
                        <a:t>GO, KEGG, </a:t>
                      </a:r>
                      <a:r>
                        <a:rPr lang="en-US" sz="1800" b="0" i="0" u="none" strike="noStrike" dirty="0" err="1" smtClean="0">
                          <a:solidFill>
                            <a:schemeClr val="tx1"/>
                          </a:solidFill>
                          <a:effectLst/>
                          <a:latin typeface="+mn-lt"/>
                        </a:rPr>
                        <a:t>UniProt</a:t>
                      </a:r>
                      <a:endParaRPr lang="en-US" sz="1800" b="0" i="0" u="none" strike="noStrike" dirty="0" smtClean="0">
                        <a:solidFill>
                          <a:schemeClr val="tx1"/>
                        </a:solidFill>
                        <a:effectLst/>
                        <a:latin typeface="+mn-lt"/>
                      </a:endParaRPr>
                    </a:p>
                  </a:txBody>
                  <a:tcPr marL="5263" marR="5263" marT="5263" marB="0" anchor="ctr"/>
                </a:tc>
                <a:extLst>
                  <a:ext uri="{0D108BD9-81ED-4DB2-BD59-A6C34878D82A}">
                    <a16:rowId xmlns:a16="http://schemas.microsoft.com/office/drawing/2014/main" val="3546775594"/>
                  </a:ext>
                </a:extLst>
              </a:tr>
            </a:tbl>
          </a:graphicData>
        </a:graphic>
      </p:graphicFrame>
    </p:spTree>
    <p:extLst>
      <p:ext uri="{BB962C8B-B14F-4D97-AF65-F5344CB8AC3E}">
        <p14:creationId xmlns:p14="http://schemas.microsoft.com/office/powerpoint/2010/main" val="4068129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330" name="Rectangle 2"/>
          <p:cNvSpPr>
            <a:spLocks noGrp="1" noChangeArrowheads="1"/>
          </p:cNvSpPr>
          <p:nvPr>
            <p:ph type="ctrTitle"/>
          </p:nvPr>
        </p:nvSpPr>
        <p:spPr>
          <a:xfrm>
            <a:off x="1524000" y="0"/>
            <a:ext cx="9114312" cy="975096"/>
          </a:xfrm>
        </p:spPr>
        <p:txBody>
          <a:bodyPr>
            <a:noAutofit/>
            <a:scene3d>
              <a:camera prst="orthographicFront"/>
              <a:lightRig rig="threePt" dir="t"/>
            </a:scene3d>
            <a:sp3d contourW="6350">
              <a:bevelT h="25400"/>
            </a:sp3d>
          </a:bodyPr>
          <a:lstStyle/>
          <a:p>
            <a:pPr algn="ctr">
              <a:lnSpc>
                <a:spcPct val="100000"/>
              </a:lnSpc>
              <a:spcAft>
                <a:spcPts val="3000"/>
              </a:spcAft>
            </a:pPr>
            <a:r>
              <a:rPr lang="en-US" sz="6000" dirty="0" smtClean="0">
                <a:ea typeface="Verdana" pitchFamily="34" charset="0"/>
                <a:cs typeface="Verdana" pitchFamily="34" charset="0"/>
              </a:rPr>
              <a:t>Note on T2DM model</a:t>
            </a:r>
            <a:endParaRPr lang="en-US" sz="6000" dirty="0">
              <a:solidFill>
                <a:srgbClr val="002060"/>
              </a:solidFill>
              <a:ea typeface="Verdana" pitchFamily="34" charset="0"/>
              <a:cs typeface="Verdana" pitchFamily="34" charset="0"/>
            </a:endParaRPr>
          </a:p>
        </p:txBody>
      </p:sp>
      <p:sp>
        <p:nvSpPr>
          <p:cNvPr id="7" name="Rectangle 96"/>
          <p:cNvSpPr>
            <a:spLocks noChangeArrowheads="1"/>
          </p:cNvSpPr>
          <p:nvPr/>
        </p:nvSpPr>
        <p:spPr bwMode="auto">
          <a:xfrm>
            <a:off x="7772004"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1/03/19 </a:t>
            </a:r>
            <a:r>
              <a:rPr kumimoji="0" lang="en-US"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2" name="Rectangle 1"/>
          <p:cNvSpPr/>
          <p:nvPr/>
        </p:nvSpPr>
        <p:spPr>
          <a:xfrm>
            <a:off x="379379" y="910662"/>
            <a:ext cx="11119094" cy="5139869"/>
          </a:xfrm>
          <a:prstGeom prst="rect">
            <a:avLst/>
          </a:prstGeom>
        </p:spPr>
        <p:txBody>
          <a:bodyPr wrap="square">
            <a:spAutoFit/>
          </a:bodyPr>
          <a:lstStyle/>
          <a:p>
            <a:r>
              <a:rPr lang="en-US" sz="2000" dirty="0"/>
              <a:t> </a:t>
            </a:r>
          </a:p>
          <a:p>
            <a:r>
              <a:rPr lang="en-US" sz="2000" b="1" dirty="0"/>
              <a:t>From:</a:t>
            </a:r>
            <a:r>
              <a:rPr lang="en-US" sz="2000" dirty="0"/>
              <a:t> Mark McCarthy &lt;mark.mccarthy@drl.ox.ac.uk&gt; </a:t>
            </a:r>
            <a:br>
              <a:rPr lang="en-US" sz="2000" dirty="0"/>
            </a:br>
            <a:r>
              <a:rPr lang="en-US" sz="2000" b="1" dirty="0"/>
              <a:t>Sent:</a:t>
            </a:r>
            <a:r>
              <a:rPr lang="en-US" sz="2000" dirty="0"/>
              <a:t> Friday, December 7, 2018 11:10 AM</a:t>
            </a:r>
            <a:br>
              <a:rPr lang="en-US" sz="2000" dirty="0"/>
            </a:br>
            <a:endParaRPr lang="en-US" sz="1200" dirty="0" smtClean="0"/>
          </a:p>
          <a:p>
            <a:r>
              <a:rPr lang="en-GB" sz="2000" dirty="0" smtClean="0"/>
              <a:t>The </a:t>
            </a:r>
            <a:r>
              <a:rPr lang="en-GB" sz="2000" dirty="0"/>
              <a:t>general summary is that we don’t see any enrichment for T2D associations in either exome or GWAS data from the predicted gene sets (however we slice them up).</a:t>
            </a:r>
            <a:endParaRPr lang="en-US" sz="2000" dirty="0"/>
          </a:p>
          <a:p>
            <a:endParaRPr lang="en-US" sz="1200" dirty="0"/>
          </a:p>
          <a:p>
            <a:r>
              <a:rPr lang="en-GB" sz="2000" dirty="0" smtClean="0"/>
              <a:t>But </a:t>
            </a:r>
            <a:r>
              <a:rPr lang="en-GB" sz="2000" dirty="0"/>
              <a:t>having that we don’t really see anything in the TRAINING set either: </a:t>
            </a:r>
            <a:r>
              <a:rPr lang="en-GB" sz="2000" i="1" dirty="0" smtClean="0"/>
              <a:t>No </a:t>
            </a:r>
            <a:r>
              <a:rPr lang="en-GB" sz="2000" i="1" dirty="0"/>
              <a:t>association in the exomes, and a weak (just nominal) association in the GWAS data</a:t>
            </a:r>
            <a:r>
              <a:rPr lang="en-GB" sz="2000" dirty="0" smtClean="0"/>
              <a:t>.</a:t>
            </a:r>
          </a:p>
          <a:p>
            <a:endParaRPr kumimoji="0" lang="en-GB" sz="1200" b="0" i="0" u="none" strike="noStrike" kern="1200" cap="none" spc="0" normalizeH="0" baseline="0" noProof="0" dirty="0">
              <a:ln>
                <a:noFill/>
              </a:ln>
              <a:solidFill>
                <a:prstClr val="black"/>
              </a:solidFill>
              <a:effectLst/>
              <a:uLnTx/>
              <a:uFillTx/>
            </a:endParaRPr>
          </a:p>
          <a:p>
            <a:r>
              <a:rPr lang="en-GB" sz="2000" dirty="0" smtClean="0"/>
              <a:t>To </a:t>
            </a:r>
            <a:r>
              <a:rPr lang="en-GB" sz="2000" dirty="0"/>
              <a:t>be honest, I think, now we’ve taken a look at it, </a:t>
            </a:r>
            <a:r>
              <a:rPr lang="en-GB" sz="2000" b="1" dirty="0"/>
              <a:t>we’d all question the training set:</a:t>
            </a:r>
            <a:r>
              <a:rPr lang="en-GB" sz="2000" dirty="0"/>
              <a:t> I had missed that this came from OMIM, which is simply not a reliable source of information in this regard, and it’s certainly not something we would ever use to derive a set of “truth set” genes for a multifactorial trait like T2D as curation of that kind of information within OMIM was never prioritised. Few of the genes in the training set are ones that we would recognise as having evidence in favour of a role in diabetes. </a:t>
            </a:r>
            <a:endParaRPr lang="en-US" sz="2000" dirty="0"/>
          </a:p>
          <a:p>
            <a:endParaRPr kumimoji="0" lang="en-US" sz="3200" b="0" i="0" u="none" strike="noStrike" kern="1200" cap="none" spc="0" normalizeH="0" baseline="0" noProof="0" dirty="0">
              <a:ln>
                <a:noFill/>
              </a:ln>
              <a:solidFill>
                <a:prstClr val="black"/>
              </a:solidFill>
              <a:effectLst/>
              <a:uLnTx/>
              <a:uFillTx/>
            </a:endParaRPr>
          </a:p>
        </p:txBody>
      </p:sp>
      <p:pic>
        <p:nvPicPr>
          <p:cNvPr id="6" name="Picture 5"/>
          <p:cNvPicPr>
            <a:picLocks noChangeAspect="1"/>
          </p:cNvPicPr>
          <p:nvPr/>
        </p:nvPicPr>
        <p:blipFill>
          <a:blip r:embed="rId3"/>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20816695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p:cNvPicPr>
            <a:picLocks noGrp="1" noChangeAspect="1"/>
          </p:cNvPicPr>
          <p:nvPr>
            <p:ph sz="half" idx="2"/>
          </p:nvPr>
        </p:nvPicPr>
        <p:blipFill>
          <a:blip r:embed="rId2"/>
          <a:stretch>
            <a:fillRect/>
          </a:stretch>
        </p:blipFill>
        <p:spPr>
          <a:xfrm>
            <a:off x="6107288" y="1778487"/>
            <a:ext cx="5356562" cy="4015326"/>
          </a:xfrm>
          <a:prstGeom prst="rect">
            <a:avLst/>
          </a:prstGeom>
        </p:spPr>
      </p:pic>
      <p:pic>
        <p:nvPicPr>
          <p:cNvPr id="21" name="Content Placeholder 20"/>
          <p:cNvPicPr>
            <a:picLocks noGrp="1" noChangeAspect="1"/>
          </p:cNvPicPr>
          <p:nvPr>
            <p:ph sz="half" idx="1"/>
          </p:nvPr>
        </p:nvPicPr>
        <p:blipFill>
          <a:blip r:embed="rId3"/>
          <a:stretch>
            <a:fillRect/>
          </a:stretch>
        </p:blipFill>
        <p:spPr>
          <a:xfrm>
            <a:off x="298446" y="1751302"/>
            <a:ext cx="5415242" cy="3981795"/>
          </a:xfrm>
          <a:prstGeom prst="rect">
            <a:avLst/>
          </a:prstGeom>
        </p:spPr>
      </p:pic>
      <p:sp>
        <p:nvSpPr>
          <p:cNvPr id="2" name="Title 1"/>
          <p:cNvSpPr>
            <a:spLocks noGrp="1"/>
          </p:cNvSpPr>
          <p:nvPr>
            <p:ph type="title"/>
          </p:nvPr>
        </p:nvSpPr>
        <p:spPr>
          <a:xfrm>
            <a:off x="523875" y="40487"/>
            <a:ext cx="11032998" cy="1609344"/>
          </a:xfrm>
        </p:spPr>
        <p:txBody>
          <a:bodyPr>
            <a:noAutofit/>
          </a:bodyPr>
          <a:lstStyle/>
          <a:p>
            <a:pPr algn="ctr">
              <a:lnSpc>
                <a:spcPct val="85000"/>
              </a:lnSpc>
            </a:pPr>
            <a:r>
              <a:rPr lang="en-US" sz="6000" dirty="0" smtClean="0"/>
              <a:t>Type 2 diabetes mellitus classifier: </a:t>
            </a:r>
            <a:br>
              <a:rPr lang="en-US" sz="6000" dirty="0" smtClean="0"/>
            </a:br>
            <a:r>
              <a:rPr lang="en-US" sz="6000" dirty="0" smtClean="0"/>
              <a:t>variable importance Plot x2</a:t>
            </a:r>
            <a:endParaRPr lang="en-US" sz="6000" dirty="0"/>
          </a:p>
        </p:txBody>
      </p:sp>
      <p:sp>
        <p:nvSpPr>
          <p:cNvPr id="6"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1/16/19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9" name="Text Box 243"/>
          <p:cNvSpPr txBox="1">
            <a:spLocks noChangeArrowheads="1"/>
          </p:cNvSpPr>
          <p:nvPr/>
        </p:nvSpPr>
        <p:spPr bwMode="auto">
          <a:xfrm>
            <a:off x="14822" y="6527542"/>
            <a:ext cx="223862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ML work by Tudor Oprea</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0" name="Picture 9"/>
          <p:cNvPicPr>
            <a:picLocks noChangeAspect="1"/>
          </p:cNvPicPr>
          <p:nvPr/>
        </p:nvPicPr>
        <p:blipFill>
          <a:blip r:embed="rId4"/>
          <a:stretch>
            <a:fillRect/>
          </a:stretch>
        </p:blipFill>
        <p:spPr>
          <a:xfrm>
            <a:off x="10578613" y="6212197"/>
            <a:ext cx="1623201" cy="602032"/>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906018535"/>
              </p:ext>
            </p:extLst>
          </p:nvPr>
        </p:nvGraphicFramePr>
        <p:xfrm>
          <a:off x="2069253" y="5744296"/>
          <a:ext cx="3416304" cy="594360"/>
        </p:xfrm>
        <a:graphic>
          <a:graphicData uri="http://schemas.openxmlformats.org/drawingml/2006/table">
            <a:tbl>
              <a:tblPr>
                <a:tableStyleId>{5C22544A-7EE6-4342-B048-85BDC9FD1C3A}</a:tableStyleId>
              </a:tblPr>
              <a:tblGrid>
                <a:gridCol w="653313">
                  <a:extLst>
                    <a:ext uri="{9D8B030D-6E8A-4147-A177-3AD203B41FA5}">
                      <a16:colId xmlns:a16="http://schemas.microsoft.com/office/drawing/2014/main" val="326971740"/>
                    </a:ext>
                  </a:extLst>
                </a:gridCol>
                <a:gridCol w="2762991">
                  <a:extLst>
                    <a:ext uri="{9D8B030D-6E8A-4147-A177-3AD203B41FA5}">
                      <a16:colId xmlns:a16="http://schemas.microsoft.com/office/drawing/2014/main" val="3996573434"/>
                    </a:ext>
                  </a:extLst>
                </a:gridCol>
              </a:tblGrid>
              <a:tr h="198120">
                <a:tc>
                  <a:txBody>
                    <a:bodyPr/>
                    <a:lstStyle/>
                    <a:p>
                      <a:pPr algn="l" fontAlgn="b"/>
                      <a:r>
                        <a:rPr lang="en-US" sz="1200" b="1" u="none" strike="noStrike" dirty="0">
                          <a:effectLst/>
                          <a:latin typeface="+mn-lt"/>
                        </a:rPr>
                        <a:t>Genes</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none" strike="noStrike" dirty="0" smtClean="0">
                          <a:solidFill>
                            <a:schemeClr val="dk1"/>
                          </a:solidFill>
                          <a:effectLst/>
                          <a:latin typeface="+mn-lt"/>
                        </a:rPr>
                        <a:t>51</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3156252329"/>
                  </a:ext>
                </a:extLst>
              </a:tr>
              <a:tr h="198120">
                <a:tc>
                  <a:txBody>
                    <a:bodyPr/>
                    <a:lstStyle/>
                    <a:p>
                      <a:pPr algn="l" fontAlgn="b"/>
                      <a:r>
                        <a:rPr lang="en-US" sz="1200" b="1" u="none" strike="noStrike" dirty="0">
                          <a:effectLst/>
                          <a:latin typeface="+mn-lt"/>
                        </a:rPr>
                        <a:t>Source</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sng" strike="noStrike" dirty="0">
                          <a:solidFill>
                            <a:srgbClr val="0563C1"/>
                          </a:solidFill>
                          <a:effectLst/>
                          <a:latin typeface="+mn-lt"/>
                        </a:rPr>
                        <a:t>https://omim.org/entry/125853</a:t>
                      </a:r>
                    </a:p>
                  </a:txBody>
                  <a:tcPr marL="7620" marR="7620" marT="7620" marB="0" anchor="b">
                    <a:noFill/>
                  </a:tcPr>
                </a:tc>
                <a:extLst>
                  <a:ext uri="{0D108BD9-81ED-4DB2-BD59-A6C34878D82A}">
                    <a16:rowId xmlns:a16="http://schemas.microsoft.com/office/drawing/2014/main" val="1617373337"/>
                  </a:ext>
                </a:extLst>
              </a:tr>
              <a:tr h="198120">
                <a:tc>
                  <a:txBody>
                    <a:bodyPr/>
                    <a:lstStyle/>
                    <a:p>
                      <a:pPr algn="l" fontAlgn="b"/>
                      <a:r>
                        <a:rPr lang="en-US" sz="1200" b="1" u="none" strike="noStrike" dirty="0">
                          <a:effectLst/>
                          <a:latin typeface="+mn-lt"/>
                        </a:rPr>
                        <a:t>AUC</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u="none" strike="noStrike" dirty="0" smtClean="0">
                          <a:effectLst/>
                          <a:latin typeface="+mn-lt"/>
                        </a:rPr>
                        <a:t>0.72±0.02</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243608245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801362382"/>
              </p:ext>
            </p:extLst>
          </p:nvPr>
        </p:nvGraphicFramePr>
        <p:xfrm>
          <a:off x="7884494" y="5734050"/>
          <a:ext cx="2583481" cy="586740"/>
        </p:xfrm>
        <a:graphic>
          <a:graphicData uri="http://schemas.openxmlformats.org/drawingml/2006/table">
            <a:tbl>
              <a:tblPr>
                <a:tableStyleId>{5C22544A-7EE6-4342-B048-85BDC9FD1C3A}</a:tableStyleId>
              </a:tblPr>
              <a:tblGrid>
                <a:gridCol w="611806">
                  <a:extLst>
                    <a:ext uri="{9D8B030D-6E8A-4147-A177-3AD203B41FA5}">
                      <a16:colId xmlns:a16="http://schemas.microsoft.com/office/drawing/2014/main" val="326971740"/>
                    </a:ext>
                  </a:extLst>
                </a:gridCol>
                <a:gridCol w="1971675">
                  <a:extLst>
                    <a:ext uri="{9D8B030D-6E8A-4147-A177-3AD203B41FA5}">
                      <a16:colId xmlns:a16="http://schemas.microsoft.com/office/drawing/2014/main" val="3996573434"/>
                    </a:ext>
                  </a:extLst>
                </a:gridCol>
              </a:tblGrid>
              <a:tr h="0">
                <a:tc>
                  <a:txBody>
                    <a:bodyPr/>
                    <a:lstStyle/>
                    <a:p>
                      <a:pPr algn="l" fontAlgn="b"/>
                      <a:r>
                        <a:rPr lang="en-US" sz="1200" b="1" u="none" strike="noStrike" dirty="0">
                          <a:effectLst/>
                          <a:latin typeface="+mn-lt"/>
                        </a:rPr>
                        <a:t>Genes</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none" strike="noStrike" dirty="0" smtClean="0">
                          <a:solidFill>
                            <a:schemeClr val="dk1"/>
                          </a:solidFill>
                          <a:effectLst/>
                          <a:latin typeface="+mn-lt"/>
                        </a:rPr>
                        <a:t>54</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3156252329"/>
                  </a:ext>
                </a:extLst>
              </a:tr>
              <a:tr h="198120">
                <a:tc>
                  <a:txBody>
                    <a:bodyPr/>
                    <a:lstStyle/>
                    <a:p>
                      <a:pPr algn="l" fontAlgn="b"/>
                      <a:r>
                        <a:rPr lang="en-US" sz="1200" b="1" u="none" strike="noStrike" dirty="0">
                          <a:effectLst/>
                          <a:latin typeface="+mn-lt"/>
                        </a:rPr>
                        <a:t>Source</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none" strike="noStrike" dirty="0" smtClean="0">
                          <a:solidFill>
                            <a:srgbClr val="000000"/>
                          </a:solidFill>
                          <a:effectLst/>
                          <a:latin typeface="+mn-lt"/>
                        </a:rPr>
                        <a:t>Causal T2DM transcripts</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1617373337"/>
                  </a:ext>
                </a:extLst>
              </a:tr>
              <a:tr h="198120">
                <a:tc>
                  <a:txBody>
                    <a:bodyPr/>
                    <a:lstStyle/>
                    <a:p>
                      <a:pPr algn="l" fontAlgn="b"/>
                      <a:r>
                        <a:rPr lang="en-US" sz="1200" b="1" u="none" strike="noStrike" dirty="0">
                          <a:effectLst/>
                          <a:latin typeface="+mn-lt"/>
                        </a:rPr>
                        <a:t>AUC</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none" strike="noStrike" dirty="0" smtClean="0">
                          <a:solidFill>
                            <a:srgbClr val="000000"/>
                          </a:solidFill>
                          <a:effectLst/>
                          <a:latin typeface="+mn-lt"/>
                        </a:rPr>
                        <a:t>0.79±0.01</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2436082452"/>
                  </a:ext>
                </a:extLst>
              </a:tr>
            </a:tbl>
          </a:graphicData>
        </a:graphic>
      </p:graphicFrame>
    </p:spTree>
    <p:extLst>
      <p:ext uri="{BB962C8B-B14F-4D97-AF65-F5344CB8AC3E}">
        <p14:creationId xmlns:p14="http://schemas.microsoft.com/office/powerpoint/2010/main" val="7092774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Rectangle 2"/>
          <p:cNvSpPr>
            <a:spLocks noGrp="1" noChangeArrowheads="1"/>
          </p:cNvSpPr>
          <p:nvPr>
            <p:ph type="title"/>
          </p:nvPr>
        </p:nvSpPr>
        <p:spPr>
          <a:xfrm>
            <a:off x="302909" y="26963"/>
            <a:ext cx="11311781" cy="1025090"/>
          </a:xfrm>
        </p:spPr>
        <p:txBody>
          <a:bodyPr>
            <a:noAutofit/>
          </a:bodyPr>
          <a:lstStyle/>
          <a:p>
            <a:r>
              <a:rPr lang="en-US" sz="6000" dirty="0" smtClean="0"/>
              <a:t>Disease </a:t>
            </a:r>
            <a:r>
              <a:rPr lang="en-US" sz="6000" dirty="0" err="1" smtClean="0"/>
              <a:t>metapath</a:t>
            </a:r>
            <a:r>
              <a:rPr lang="en-US" sz="6000" dirty="0" smtClean="0"/>
              <a:t> ML models (3)</a:t>
            </a:r>
            <a:endParaRPr lang="en-US" sz="6000" dirty="0"/>
          </a:p>
        </p:txBody>
      </p:sp>
      <p:sp>
        <p:nvSpPr>
          <p:cNvPr id="15" name="Rectangle 14"/>
          <p:cNvSpPr/>
          <p:nvPr/>
        </p:nvSpPr>
        <p:spPr>
          <a:xfrm>
            <a:off x="17397" y="6541514"/>
            <a:ext cx="6816264" cy="307777"/>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O. Ursu et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al., </a:t>
            </a:r>
            <a:r>
              <a:rPr kumimoji="0" lang="en-US" sz="1400" b="0" i="1"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manuscript in preparation</a:t>
            </a:r>
            <a:endParaRPr kumimoji="0" lang="en-US" sz="1400" b="0" i="1"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7"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1/03/19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pic>
        <p:nvPicPr>
          <p:cNvPr id="18" name="Picture 17"/>
          <p:cNvPicPr>
            <a:picLocks noChangeAspect="1"/>
          </p:cNvPicPr>
          <p:nvPr/>
        </p:nvPicPr>
        <p:blipFill>
          <a:blip r:embed="rId2"/>
          <a:stretch>
            <a:fillRect/>
          </a:stretch>
        </p:blipFill>
        <p:spPr>
          <a:xfrm>
            <a:off x="10559563" y="6212197"/>
            <a:ext cx="1623201" cy="602032"/>
          </a:xfrm>
          <a:prstGeom prst="rect">
            <a:avLst/>
          </a:prstGeom>
        </p:spPr>
      </p:pic>
      <p:graphicFrame>
        <p:nvGraphicFramePr>
          <p:cNvPr id="3" name="Content Placeholder 2"/>
          <p:cNvGraphicFramePr>
            <a:graphicFrameLocks noGrp="1"/>
          </p:cNvGraphicFramePr>
          <p:nvPr>
            <p:ph sz="half" idx="1"/>
            <p:extLst>
              <p:ext uri="{D42A27DB-BD31-4B8C-83A1-F6EECF244321}">
                <p14:modId xmlns:p14="http://schemas.microsoft.com/office/powerpoint/2010/main" val="3439116632"/>
              </p:ext>
            </p:extLst>
          </p:nvPr>
        </p:nvGraphicFramePr>
        <p:xfrm>
          <a:off x="184540" y="872035"/>
          <a:ext cx="11793070" cy="2603969"/>
        </p:xfrm>
        <a:graphic>
          <a:graphicData uri="http://schemas.openxmlformats.org/drawingml/2006/table">
            <a:tbl>
              <a:tblPr firstRow="1" firstCol="1" bandRow="1">
                <a:tableStyleId>{5C22544A-7EE6-4342-B048-85BDC9FD1C3A}</a:tableStyleId>
              </a:tblPr>
              <a:tblGrid>
                <a:gridCol w="4975412">
                  <a:extLst>
                    <a:ext uri="{9D8B030D-6E8A-4147-A177-3AD203B41FA5}">
                      <a16:colId xmlns:a16="http://schemas.microsoft.com/office/drawing/2014/main" val="3720284302"/>
                    </a:ext>
                  </a:extLst>
                </a:gridCol>
                <a:gridCol w="874058">
                  <a:extLst>
                    <a:ext uri="{9D8B030D-6E8A-4147-A177-3AD203B41FA5}">
                      <a16:colId xmlns:a16="http://schemas.microsoft.com/office/drawing/2014/main" val="3839209276"/>
                    </a:ext>
                  </a:extLst>
                </a:gridCol>
                <a:gridCol w="5943600">
                  <a:extLst>
                    <a:ext uri="{9D8B030D-6E8A-4147-A177-3AD203B41FA5}">
                      <a16:colId xmlns:a16="http://schemas.microsoft.com/office/drawing/2014/main" val="310022582"/>
                    </a:ext>
                  </a:extLst>
                </a:gridCol>
              </a:tblGrid>
              <a:tr h="203516">
                <a:tc>
                  <a:txBody>
                    <a:bodyPr/>
                    <a:lstStyle/>
                    <a:p>
                      <a:pPr algn="ctr" fontAlgn="ctr"/>
                      <a:r>
                        <a:rPr lang="en-US" sz="1800" b="1" u="none" strike="noStrike" dirty="0" smtClean="0">
                          <a:solidFill>
                            <a:srgbClr val="FFFF00"/>
                          </a:solidFill>
                          <a:effectLst/>
                        </a:rPr>
                        <a:t>Human Diseases</a:t>
                      </a:r>
                      <a:endParaRPr lang="en-US" sz="1800" b="1" i="0" u="none" strike="noStrike" dirty="0">
                        <a:solidFill>
                          <a:srgbClr val="FFFF00"/>
                        </a:solidFill>
                        <a:effectLst/>
                        <a:latin typeface="Arial" panose="020B0604020202020204" pitchFamily="34" charset="0"/>
                      </a:endParaRPr>
                    </a:p>
                  </a:txBody>
                  <a:tcPr marL="5263" marR="5263" marT="43861" marB="43861" anchor="ctr"/>
                </a:tc>
                <a:tc>
                  <a:txBody>
                    <a:bodyPr/>
                    <a:lstStyle/>
                    <a:p>
                      <a:pPr algn="ctr" fontAlgn="ctr"/>
                      <a:r>
                        <a:rPr lang="en-US" sz="1800" b="1" u="none" strike="noStrike" dirty="0">
                          <a:solidFill>
                            <a:srgbClr val="FFFF00"/>
                          </a:solidFill>
                          <a:effectLst/>
                        </a:rPr>
                        <a:t>genes</a:t>
                      </a:r>
                      <a:endParaRPr lang="en-US" sz="1800" b="1" i="0" u="none" strike="noStrike" dirty="0">
                        <a:solidFill>
                          <a:srgbClr val="FFFF00"/>
                        </a:solidFill>
                        <a:effectLst/>
                        <a:latin typeface="Arial" panose="020B0604020202020204" pitchFamily="34" charset="0"/>
                      </a:endParaRPr>
                    </a:p>
                  </a:txBody>
                  <a:tcPr marL="5263" marR="5263" marT="5263" marB="0" anchor="ctr"/>
                </a:tc>
                <a:tc>
                  <a:txBody>
                    <a:bodyPr/>
                    <a:lstStyle/>
                    <a:p>
                      <a:pPr algn="ctr" fontAlgn="ctr"/>
                      <a:r>
                        <a:rPr lang="en-US" sz="1800" b="1" u="none" strike="noStrike" dirty="0">
                          <a:solidFill>
                            <a:srgbClr val="FFFF00"/>
                          </a:solidFill>
                          <a:effectLst/>
                          <a:latin typeface="+mn-lt"/>
                        </a:rPr>
                        <a:t>URL</a:t>
                      </a:r>
                      <a:endParaRPr lang="en-US" sz="1800" b="1" i="0" u="none" strike="noStrike" dirty="0">
                        <a:solidFill>
                          <a:srgbClr val="FFFF00"/>
                        </a:solidFill>
                        <a:effectLst/>
                        <a:latin typeface="+mn-lt"/>
                      </a:endParaRPr>
                    </a:p>
                  </a:txBody>
                  <a:tcPr marL="5263" marR="5263" marT="5263" marB="0" anchor="ctr"/>
                </a:tc>
                <a:extLst>
                  <a:ext uri="{0D108BD9-81ED-4DB2-BD59-A6C34878D82A}">
                    <a16:rowId xmlns:a16="http://schemas.microsoft.com/office/drawing/2014/main" val="130203536"/>
                  </a:ext>
                </a:extLst>
              </a:tr>
              <a:tr h="126320">
                <a:tc>
                  <a:txBody>
                    <a:bodyPr/>
                    <a:lstStyle/>
                    <a:p>
                      <a:pPr algn="ctr" fontAlgn="ctr"/>
                      <a:r>
                        <a:rPr lang="en-US" sz="1800" b="0" u="none" strike="noStrike" smtClean="0">
                          <a:effectLst/>
                        </a:rPr>
                        <a:t>Hemochromatosis</a:t>
                      </a:r>
                    </a:p>
                  </a:txBody>
                  <a:tcPr marL="5263" marR="5263" marT="5263" marB="0" anchor="ctr"/>
                </a:tc>
                <a:tc>
                  <a:txBody>
                    <a:bodyPr/>
                    <a:lstStyle/>
                    <a:p>
                      <a:pPr algn="ctr" fontAlgn="ctr"/>
                      <a:r>
                        <a:rPr lang="en-US" sz="1800" u="none" strike="noStrike" dirty="0" smtClean="0">
                          <a:effectLst/>
                        </a:rPr>
                        <a:t>55</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smtClean="0">
                          <a:effectLst/>
                          <a:latin typeface="+mn-lt"/>
                          <a:hlinkClick r:id="rId3"/>
                        </a:rPr>
                        <a:t>https://omim.org/phenotypicSeries/PS235200</a:t>
                      </a:r>
                      <a:r>
                        <a:rPr lang="en-US" sz="1800" u="sng" strike="noStrike" dirty="0" smtClean="0">
                          <a:effectLst/>
                          <a:latin typeface="+mn-lt"/>
                        </a:rPr>
                        <a:t> </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502153887"/>
                  </a:ext>
                </a:extLst>
              </a:tr>
              <a:tr h="114163">
                <a:tc>
                  <a:txBody>
                    <a:bodyPr/>
                    <a:lstStyle/>
                    <a:p>
                      <a:pPr algn="ctr" fontAlgn="ctr"/>
                      <a:endParaRPr lang="en-US" sz="9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9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9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219058773"/>
                  </a:ext>
                </a:extLst>
              </a:tr>
              <a:tr h="126320">
                <a:tc>
                  <a:txBody>
                    <a:bodyPr/>
                    <a:lstStyle/>
                    <a:p>
                      <a:pPr algn="ctr" fontAlgn="ctr"/>
                      <a:r>
                        <a:rPr lang="en-US" sz="1800" b="0" u="none" strike="noStrike" dirty="0" smtClean="0">
                          <a:effectLst/>
                        </a:rPr>
                        <a:t>Drug Allergy</a:t>
                      </a:r>
                    </a:p>
                  </a:txBody>
                  <a:tcPr marL="5263" marR="5263" marT="5263" marB="0" anchor="ctr"/>
                </a:tc>
                <a:tc>
                  <a:txBody>
                    <a:bodyPr/>
                    <a:lstStyle/>
                    <a:p>
                      <a:pPr algn="ctr" fontAlgn="ctr"/>
                      <a:r>
                        <a:rPr lang="en-US" sz="1800" u="none" strike="noStrike" dirty="0" smtClean="0">
                          <a:effectLst/>
                        </a:rPr>
                        <a:t>78</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latin typeface="+mn-lt"/>
                        </a:rPr>
                        <a:t>TIN-X, DISEASES, Literature</a:t>
                      </a:r>
                      <a:r>
                        <a:rPr lang="en-US" sz="1800" u="sng" strike="noStrike" dirty="0" smtClean="0">
                          <a:effectLst/>
                          <a:latin typeface="+mn-lt"/>
                        </a:rPr>
                        <a:t> </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459736731"/>
                  </a:ext>
                </a:extLst>
              </a:tr>
              <a:tr h="126320">
                <a:tc>
                  <a:txBody>
                    <a:bodyPr/>
                    <a:lstStyle/>
                    <a:p>
                      <a:pPr algn="ctr" fontAlgn="ctr"/>
                      <a:r>
                        <a:rPr lang="en-US" sz="1800" b="0" u="none" strike="noStrike" smtClean="0">
                          <a:effectLst/>
                        </a:rPr>
                        <a:t>Food Allergy</a:t>
                      </a:r>
                    </a:p>
                  </a:txBody>
                  <a:tcPr marL="5263" marR="5263" marT="5263" marB="0" anchor="ctr"/>
                </a:tc>
                <a:tc>
                  <a:txBody>
                    <a:bodyPr/>
                    <a:lstStyle/>
                    <a:p>
                      <a:pPr algn="ctr" fontAlgn="ctr"/>
                      <a:r>
                        <a:rPr lang="en-US" sz="1800" u="none" strike="noStrike" dirty="0" smtClean="0">
                          <a:effectLst/>
                        </a:rPr>
                        <a:t>121</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latin typeface="+mn-lt"/>
                        </a:rPr>
                        <a:t>TIN-X, DISEASES, MALACARDS</a:t>
                      </a:r>
                      <a:r>
                        <a:rPr lang="en-US" sz="1800" u="sng" strike="noStrike" dirty="0" smtClean="0">
                          <a:effectLst/>
                          <a:latin typeface="+mn-lt"/>
                        </a:rPr>
                        <a:t> </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400400084"/>
                  </a:ext>
                </a:extLst>
              </a:tr>
              <a:tr h="126320">
                <a:tc>
                  <a:txBody>
                    <a:bodyPr/>
                    <a:lstStyle/>
                    <a:p>
                      <a:pPr algn="ctr" fontAlgn="ctr"/>
                      <a:r>
                        <a:rPr lang="en-US" sz="1800" b="0" u="none" strike="noStrike" dirty="0" err="1" smtClean="0">
                          <a:effectLst/>
                        </a:rPr>
                        <a:t>Agammaglobulinemia</a:t>
                      </a:r>
                      <a:endParaRPr lang="en-US" sz="1800" b="0" u="none" strike="noStrike" dirty="0" smtClean="0">
                        <a:effectLst/>
                      </a:endParaRPr>
                    </a:p>
                  </a:txBody>
                  <a:tcPr marL="5263" marR="5263" marT="5263" marB="0" anchor="ctr"/>
                </a:tc>
                <a:tc>
                  <a:txBody>
                    <a:bodyPr/>
                    <a:lstStyle/>
                    <a:p>
                      <a:pPr algn="ctr" fontAlgn="ctr"/>
                      <a:r>
                        <a:rPr lang="en-US" sz="1800" u="none" strike="noStrike" dirty="0" smtClean="0">
                          <a:effectLst/>
                        </a:rPr>
                        <a:t>52</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i="0" u="none" strike="noStrike" dirty="0" smtClean="0">
                          <a:solidFill>
                            <a:schemeClr val="tx1"/>
                          </a:solidFill>
                          <a:effectLst/>
                          <a:latin typeface="+mn-lt"/>
                        </a:rPr>
                        <a:t>DISEASES, Literature</a:t>
                      </a:r>
                    </a:p>
                  </a:txBody>
                  <a:tcPr marL="5263" marR="5263" marT="5263" marB="0" anchor="ctr"/>
                </a:tc>
                <a:extLst>
                  <a:ext uri="{0D108BD9-81ED-4DB2-BD59-A6C34878D82A}">
                    <a16:rowId xmlns:a16="http://schemas.microsoft.com/office/drawing/2014/main" val="3996137917"/>
                  </a:ext>
                </a:extLst>
              </a:tr>
              <a:tr h="126320">
                <a:tc>
                  <a:txBody>
                    <a:bodyPr/>
                    <a:lstStyle/>
                    <a:p>
                      <a:pPr algn="ctr" fontAlgn="ctr"/>
                      <a:r>
                        <a:rPr lang="en-US" sz="1800" b="0" u="none" strike="noStrike" dirty="0">
                          <a:effectLst/>
                        </a:rPr>
                        <a:t>Immunodeficiency</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a:effectLst/>
                        </a:rPr>
                        <a:t>53</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a:effectLst/>
                          <a:latin typeface="+mn-lt"/>
                          <a:hlinkClick r:id="rId4"/>
                        </a:rPr>
                        <a:t>https://omim.org/phenotypicSeries/PS300755</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2669363621"/>
                  </a:ext>
                </a:extLst>
              </a:tr>
              <a:tr h="130251">
                <a:tc>
                  <a:txBody>
                    <a:bodyPr/>
                    <a:lstStyle/>
                    <a:p>
                      <a:pPr algn="ctr" fontAlgn="ctr"/>
                      <a:endParaRPr lang="en-US" sz="9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9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endParaRPr lang="en-US" sz="9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957500453"/>
                  </a:ext>
                </a:extLst>
              </a:tr>
              <a:tr h="242114">
                <a:tc>
                  <a:txBody>
                    <a:bodyPr/>
                    <a:lstStyle/>
                    <a:p>
                      <a:pPr algn="ctr" fontAlgn="ctr"/>
                      <a:r>
                        <a:rPr lang="en-US" sz="1800" b="0" u="none" strike="noStrike" dirty="0" smtClean="0">
                          <a:effectLst/>
                        </a:rPr>
                        <a:t>Inflammatory Bowel Disease</a:t>
                      </a:r>
                    </a:p>
                  </a:txBody>
                  <a:tcPr marL="5263" marR="5263" marT="5263" marB="0" anchor="ctr"/>
                </a:tc>
                <a:tc>
                  <a:txBody>
                    <a:bodyPr/>
                    <a:lstStyle/>
                    <a:p>
                      <a:pPr algn="ctr" fontAlgn="ctr"/>
                      <a:r>
                        <a:rPr lang="en-US" sz="1800" u="none" strike="noStrike" dirty="0" smtClean="0">
                          <a:effectLst/>
                        </a:rPr>
                        <a:t>90</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strike="noStrike" dirty="0" smtClean="0">
                          <a:effectLst/>
                          <a:latin typeface="+mn-lt"/>
                          <a:hlinkClick r:id="rId5"/>
                        </a:rPr>
                        <a:t>https://omim.org/phenotypicSeries/PS266600</a:t>
                      </a:r>
                      <a:r>
                        <a:rPr lang="en-US" sz="1800" u="sng" strike="noStrike" dirty="0" smtClean="0">
                          <a:effectLst/>
                          <a:latin typeface="+mn-lt"/>
                        </a:rPr>
                        <a:t>  </a:t>
                      </a:r>
                      <a:endParaRPr lang="en-US" sz="1800" b="0" i="0" u="sng" strike="noStrike" dirty="0">
                        <a:solidFill>
                          <a:srgbClr val="0563C1"/>
                        </a:solidFill>
                        <a:effectLst/>
                        <a:latin typeface="+mn-lt"/>
                      </a:endParaRPr>
                    </a:p>
                  </a:txBody>
                  <a:tcPr marL="5263" marR="5263" marT="5263" marB="0" anchor="ctr"/>
                </a:tc>
                <a:extLst>
                  <a:ext uri="{0D108BD9-81ED-4DB2-BD59-A6C34878D82A}">
                    <a16:rowId xmlns:a16="http://schemas.microsoft.com/office/drawing/2014/main" val="3546775594"/>
                  </a:ext>
                </a:extLst>
              </a:tr>
              <a:tr h="126320">
                <a:tc>
                  <a:txBody>
                    <a:bodyPr/>
                    <a:lstStyle/>
                    <a:p>
                      <a:pPr algn="ctr" fontAlgn="ctr"/>
                      <a:r>
                        <a:rPr lang="en-US" sz="1800" b="0" u="none" strike="noStrike" smtClean="0">
                          <a:effectLst/>
                        </a:rPr>
                        <a:t>Irritable bowel syndrome</a:t>
                      </a:r>
                    </a:p>
                  </a:txBody>
                  <a:tcPr marL="5263" marR="5263" marT="5263" marB="0" anchor="ctr"/>
                </a:tc>
                <a:tc>
                  <a:txBody>
                    <a:bodyPr/>
                    <a:lstStyle/>
                    <a:p>
                      <a:pPr algn="ctr" fontAlgn="ctr"/>
                      <a:r>
                        <a:rPr lang="en-US" sz="1800" u="none" strike="noStrike" dirty="0" smtClean="0">
                          <a:effectLst/>
                        </a:rPr>
                        <a:t>108</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b="0" i="0" u="none" strike="noStrike" smtClean="0">
                          <a:solidFill>
                            <a:schemeClr val="tx1"/>
                          </a:solidFill>
                          <a:effectLst/>
                          <a:latin typeface="+mn-lt"/>
                        </a:rPr>
                        <a:t>TIN-X, DRUGCENTRAL, Literature</a:t>
                      </a:r>
                    </a:p>
                  </a:txBody>
                  <a:tcPr marL="5263" marR="5263" marT="5263" marB="0" anchor="ctr"/>
                </a:tc>
                <a:extLst>
                  <a:ext uri="{0D108BD9-81ED-4DB2-BD59-A6C34878D82A}">
                    <a16:rowId xmlns:a16="http://schemas.microsoft.com/office/drawing/2014/main" val="3216335038"/>
                  </a:ext>
                </a:extLst>
              </a:tr>
            </a:tbl>
          </a:graphicData>
        </a:graphic>
      </p:graphicFrame>
    </p:spTree>
    <p:extLst>
      <p:ext uri="{BB962C8B-B14F-4D97-AF65-F5344CB8AC3E}">
        <p14:creationId xmlns:p14="http://schemas.microsoft.com/office/powerpoint/2010/main" val="20841925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698" name="Rectangle 2"/>
          <p:cNvSpPr>
            <a:spLocks noGrp="1" noChangeArrowheads="1"/>
          </p:cNvSpPr>
          <p:nvPr>
            <p:ph type="title"/>
          </p:nvPr>
        </p:nvSpPr>
        <p:spPr>
          <a:xfrm>
            <a:off x="302909" y="26963"/>
            <a:ext cx="11311781" cy="1025090"/>
          </a:xfrm>
        </p:spPr>
        <p:txBody>
          <a:bodyPr>
            <a:noAutofit/>
          </a:bodyPr>
          <a:lstStyle/>
          <a:p>
            <a:r>
              <a:rPr lang="en-US" sz="6000" dirty="0"/>
              <a:t>Disease </a:t>
            </a:r>
            <a:r>
              <a:rPr lang="en-US" sz="6000" dirty="0" err="1"/>
              <a:t>metapath</a:t>
            </a:r>
            <a:r>
              <a:rPr lang="en-US" sz="6000" dirty="0"/>
              <a:t> ML models </a:t>
            </a:r>
            <a:r>
              <a:rPr lang="en-US" sz="6000" dirty="0" smtClean="0"/>
              <a:t>(4)</a:t>
            </a:r>
            <a:endParaRPr lang="en-US" sz="6000" i="1" dirty="0"/>
          </a:p>
        </p:txBody>
      </p:sp>
      <p:sp>
        <p:nvSpPr>
          <p:cNvPr id="15" name="Rectangle 14"/>
          <p:cNvSpPr/>
          <p:nvPr/>
        </p:nvSpPr>
        <p:spPr>
          <a:xfrm>
            <a:off x="17397" y="6541514"/>
            <a:ext cx="6816264" cy="307777"/>
          </a:xfrm>
          <a:prstGeom prst="rect">
            <a:avLst/>
          </a:prstGeom>
        </p:spPr>
        <p:txBody>
          <a:bodyPr wrap="squar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O. Ursu et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al., </a:t>
            </a:r>
            <a:r>
              <a:rPr kumimoji="0" lang="en-US" sz="1400" b="0" i="1"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manuscript in preparation</a:t>
            </a:r>
            <a:endParaRPr kumimoji="0" lang="en-US" sz="1400" b="0" i="1"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7" name="Rectangle 96"/>
          <p:cNvSpPr>
            <a:spLocks noChangeArrowheads="1"/>
          </p:cNvSpPr>
          <p:nvPr/>
        </p:nvSpPr>
        <p:spPr bwMode="auto">
          <a:xfrm>
            <a:off x="8793267"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10/07/18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pic>
        <p:nvPicPr>
          <p:cNvPr id="18" name="Picture 17"/>
          <p:cNvPicPr>
            <a:picLocks noChangeAspect="1"/>
          </p:cNvPicPr>
          <p:nvPr/>
        </p:nvPicPr>
        <p:blipFill>
          <a:blip r:embed="rId2"/>
          <a:stretch>
            <a:fillRect/>
          </a:stretch>
        </p:blipFill>
        <p:spPr>
          <a:xfrm>
            <a:off x="10559563" y="6212197"/>
            <a:ext cx="1623201" cy="602032"/>
          </a:xfrm>
          <a:prstGeom prst="rect">
            <a:avLst/>
          </a:prstGeom>
        </p:spPr>
      </p:pic>
      <p:graphicFrame>
        <p:nvGraphicFramePr>
          <p:cNvPr id="3" name="Content Placeholder 2"/>
          <p:cNvGraphicFramePr>
            <a:graphicFrameLocks noGrp="1"/>
          </p:cNvGraphicFramePr>
          <p:nvPr>
            <p:ph sz="half" idx="1"/>
            <p:extLst>
              <p:ext uri="{D42A27DB-BD31-4B8C-83A1-F6EECF244321}">
                <p14:modId xmlns:p14="http://schemas.microsoft.com/office/powerpoint/2010/main" val="4185130511"/>
              </p:ext>
            </p:extLst>
          </p:nvPr>
        </p:nvGraphicFramePr>
        <p:xfrm>
          <a:off x="120075" y="911610"/>
          <a:ext cx="11961090" cy="5578764"/>
        </p:xfrm>
        <a:graphic>
          <a:graphicData uri="http://schemas.openxmlformats.org/drawingml/2006/table">
            <a:tbl>
              <a:tblPr firstRow="1" firstCol="1" bandRow="1">
                <a:tableStyleId>{5C22544A-7EE6-4342-B048-85BDC9FD1C3A}</a:tableStyleId>
              </a:tblPr>
              <a:tblGrid>
                <a:gridCol w="4054761">
                  <a:extLst>
                    <a:ext uri="{9D8B030D-6E8A-4147-A177-3AD203B41FA5}">
                      <a16:colId xmlns:a16="http://schemas.microsoft.com/office/drawing/2014/main" val="3720284302"/>
                    </a:ext>
                  </a:extLst>
                </a:gridCol>
                <a:gridCol w="757382">
                  <a:extLst>
                    <a:ext uri="{9D8B030D-6E8A-4147-A177-3AD203B41FA5}">
                      <a16:colId xmlns:a16="http://schemas.microsoft.com/office/drawing/2014/main" val="3839209276"/>
                    </a:ext>
                  </a:extLst>
                </a:gridCol>
                <a:gridCol w="7148947">
                  <a:extLst>
                    <a:ext uri="{9D8B030D-6E8A-4147-A177-3AD203B41FA5}">
                      <a16:colId xmlns:a16="http://schemas.microsoft.com/office/drawing/2014/main" val="310022582"/>
                    </a:ext>
                  </a:extLst>
                </a:gridCol>
              </a:tblGrid>
              <a:tr h="203516">
                <a:tc>
                  <a:txBody>
                    <a:bodyPr/>
                    <a:lstStyle/>
                    <a:p>
                      <a:pPr algn="ctr" fontAlgn="ctr"/>
                      <a:r>
                        <a:rPr lang="en-US" sz="1800" b="1" u="none" strike="noStrike" dirty="0" smtClean="0">
                          <a:solidFill>
                            <a:srgbClr val="FFFF00"/>
                          </a:solidFill>
                          <a:effectLst/>
                        </a:rPr>
                        <a:t>Human Disease</a:t>
                      </a:r>
                      <a:endParaRPr lang="en-US" sz="1800" b="1" i="0" u="none" strike="noStrike" dirty="0">
                        <a:solidFill>
                          <a:srgbClr val="FFFF00"/>
                        </a:solidFill>
                        <a:effectLst/>
                        <a:latin typeface="Arial" panose="020B0604020202020204" pitchFamily="34" charset="0"/>
                      </a:endParaRPr>
                    </a:p>
                  </a:txBody>
                  <a:tcPr marL="5263" marR="5263" marT="43861" marB="43861" anchor="ctr"/>
                </a:tc>
                <a:tc>
                  <a:txBody>
                    <a:bodyPr/>
                    <a:lstStyle/>
                    <a:p>
                      <a:pPr algn="ctr" fontAlgn="ctr"/>
                      <a:r>
                        <a:rPr lang="en-US" sz="1800" b="1" u="none" strike="noStrike" dirty="0">
                          <a:solidFill>
                            <a:srgbClr val="FFFF00"/>
                          </a:solidFill>
                          <a:effectLst/>
                        </a:rPr>
                        <a:t>genes</a:t>
                      </a:r>
                      <a:endParaRPr lang="en-US" sz="1800" b="1" i="0" u="none" strike="noStrike" dirty="0">
                        <a:solidFill>
                          <a:srgbClr val="FFFF00"/>
                        </a:solidFill>
                        <a:effectLst/>
                        <a:latin typeface="Arial" panose="020B0604020202020204" pitchFamily="34" charset="0"/>
                      </a:endParaRPr>
                    </a:p>
                  </a:txBody>
                  <a:tcPr marL="5263" marR="5263" marT="5263" marB="0" anchor="ctr"/>
                </a:tc>
                <a:tc>
                  <a:txBody>
                    <a:bodyPr/>
                    <a:lstStyle/>
                    <a:p>
                      <a:pPr algn="ctr" fontAlgn="ctr"/>
                      <a:r>
                        <a:rPr lang="en-US" sz="1800" b="1" u="none" strike="noStrike" dirty="0">
                          <a:solidFill>
                            <a:srgbClr val="FFFF00"/>
                          </a:solidFill>
                          <a:effectLst/>
                        </a:rPr>
                        <a:t>URL</a:t>
                      </a:r>
                      <a:endParaRPr lang="en-US" sz="1800" b="1" i="0" u="none" strike="noStrike" dirty="0">
                        <a:solidFill>
                          <a:srgbClr val="FFFF00"/>
                        </a:solidFill>
                        <a:effectLst/>
                        <a:latin typeface="Arial" panose="020B0604020202020204" pitchFamily="34" charset="0"/>
                      </a:endParaRPr>
                    </a:p>
                  </a:txBody>
                  <a:tcPr marL="5263" marR="5263" marT="5263" marB="0" anchor="ctr"/>
                </a:tc>
                <a:extLst>
                  <a:ext uri="{0D108BD9-81ED-4DB2-BD59-A6C34878D82A}">
                    <a16:rowId xmlns:a16="http://schemas.microsoft.com/office/drawing/2014/main" val="130203536"/>
                  </a:ext>
                </a:extLst>
              </a:tr>
              <a:tr h="126320">
                <a:tc>
                  <a:txBody>
                    <a:bodyPr/>
                    <a:lstStyle/>
                    <a:p>
                      <a:pPr algn="ctr" fontAlgn="ctr"/>
                      <a:r>
                        <a:rPr lang="en-US" sz="1800" b="0" u="none" strike="noStrike" dirty="0">
                          <a:solidFill>
                            <a:schemeClr val="tx1"/>
                          </a:solidFill>
                          <a:effectLst/>
                        </a:rPr>
                        <a:t>Bladder Cancer</a:t>
                      </a:r>
                      <a:endParaRPr lang="en-US" sz="1800" b="0" i="0" u="none" strike="noStrike" dirty="0">
                        <a:solidFill>
                          <a:schemeClr val="tx1"/>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none" strike="noStrike" dirty="0">
                          <a:effectLst/>
                        </a:rPr>
                        <a:t>74</a:t>
                      </a:r>
                      <a:endParaRPr lang="en-US" sz="1800" b="0" i="0" u="none" strike="noStrike" dirty="0">
                        <a:solidFill>
                          <a:srgbClr val="000000"/>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sng" strike="noStrike" dirty="0">
                          <a:effectLst/>
                          <a:hlinkClick r:id="rId3"/>
                        </a:rPr>
                        <a:t>https://omim.org/entry/109800</a:t>
                      </a:r>
                      <a:endParaRPr lang="en-US" sz="1800" b="0" i="0" u="sng" strike="noStrike" dirty="0">
                        <a:solidFill>
                          <a:srgbClr val="0563C1"/>
                        </a:solidFill>
                        <a:effectLst/>
                        <a:latin typeface="Calibri" panose="020F0502020204030204" pitchFamily="34" charset="0"/>
                      </a:endParaRPr>
                    </a:p>
                  </a:txBody>
                  <a:tcPr marL="5263" marR="5263" marT="5263" marB="0" anchor="ctr">
                    <a:solidFill>
                      <a:schemeClr val="accent5">
                        <a:lumMod val="20000"/>
                        <a:lumOff val="80000"/>
                      </a:schemeClr>
                    </a:solidFill>
                  </a:tcPr>
                </a:tc>
                <a:extLst>
                  <a:ext uri="{0D108BD9-81ED-4DB2-BD59-A6C34878D82A}">
                    <a16:rowId xmlns:a16="http://schemas.microsoft.com/office/drawing/2014/main" val="2204437490"/>
                  </a:ext>
                </a:extLst>
              </a:tr>
              <a:tr h="126320">
                <a:tc>
                  <a:txBody>
                    <a:bodyPr/>
                    <a:lstStyle/>
                    <a:p>
                      <a:pPr algn="ctr" fontAlgn="ctr"/>
                      <a:r>
                        <a:rPr lang="en-US" sz="1800" b="0" u="none" strike="noStrike" dirty="0">
                          <a:solidFill>
                            <a:schemeClr val="tx1"/>
                          </a:solidFill>
                          <a:effectLst/>
                        </a:rPr>
                        <a:t>Breast Cancer</a:t>
                      </a:r>
                      <a:endParaRPr lang="en-US" sz="1800" b="0" i="0" u="none" strike="noStrike" dirty="0">
                        <a:solidFill>
                          <a:schemeClr val="tx1"/>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none" strike="noStrike" dirty="0">
                          <a:effectLst/>
                        </a:rPr>
                        <a:t>164</a:t>
                      </a:r>
                      <a:endParaRPr lang="en-US" sz="1800" b="0" i="0" u="none" strike="noStrike" dirty="0">
                        <a:solidFill>
                          <a:srgbClr val="000000"/>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sng" strike="noStrike">
                          <a:effectLst/>
                          <a:hlinkClick r:id="rId4"/>
                        </a:rPr>
                        <a:t>https://omim.org/entry/114480</a:t>
                      </a:r>
                      <a:endParaRPr lang="en-US" sz="1800" b="0" i="0" u="sng" strike="noStrike">
                        <a:solidFill>
                          <a:srgbClr val="0563C1"/>
                        </a:solidFill>
                        <a:effectLst/>
                        <a:latin typeface="Calibri" panose="020F0502020204030204" pitchFamily="34" charset="0"/>
                      </a:endParaRPr>
                    </a:p>
                  </a:txBody>
                  <a:tcPr marL="5263" marR="5263" marT="5263" marB="0" anchor="ctr">
                    <a:solidFill>
                      <a:schemeClr val="accent5">
                        <a:lumMod val="20000"/>
                        <a:lumOff val="80000"/>
                      </a:schemeClr>
                    </a:solidFill>
                  </a:tcPr>
                </a:tc>
                <a:extLst>
                  <a:ext uri="{0D108BD9-81ED-4DB2-BD59-A6C34878D82A}">
                    <a16:rowId xmlns:a16="http://schemas.microsoft.com/office/drawing/2014/main" val="2331558201"/>
                  </a:ext>
                </a:extLst>
              </a:tr>
              <a:tr h="126320">
                <a:tc>
                  <a:txBody>
                    <a:bodyPr/>
                    <a:lstStyle/>
                    <a:p>
                      <a:pPr algn="ctr" fontAlgn="ctr"/>
                      <a:r>
                        <a:rPr lang="en-US" sz="1800" b="0" u="none" strike="noStrike" dirty="0">
                          <a:solidFill>
                            <a:schemeClr val="tx1"/>
                          </a:solidFill>
                          <a:effectLst/>
                        </a:rPr>
                        <a:t>Renal Cell Carcinoma</a:t>
                      </a:r>
                      <a:endParaRPr lang="en-US" sz="1800" b="0" i="0" u="none" strike="noStrike" dirty="0">
                        <a:solidFill>
                          <a:schemeClr val="tx1"/>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none" strike="noStrike" dirty="0">
                          <a:effectLst/>
                        </a:rPr>
                        <a:t>71</a:t>
                      </a:r>
                      <a:endParaRPr lang="en-US" sz="1800" b="0" i="0" u="none" strike="noStrike" dirty="0">
                        <a:solidFill>
                          <a:srgbClr val="000000"/>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sng" strike="noStrike" dirty="0">
                          <a:effectLst/>
                          <a:hlinkClick r:id="rId5"/>
                        </a:rPr>
                        <a:t>https://omim.org/entry/144700</a:t>
                      </a:r>
                      <a:endParaRPr lang="en-US" sz="1800" b="0" i="0" u="sng" strike="noStrike" dirty="0">
                        <a:solidFill>
                          <a:srgbClr val="0563C1"/>
                        </a:solidFill>
                        <a:effectLst/>
                        <a:latin typeface="Calibri" panose="020F0502020204030204" pitchFamily="34" charset="0"/>
                      </a:endParaRPr>
                    </a:p>
                  </a:txBody>
                  <a:tcPr marL="5263" marR="5263" marT="5263" marB="0" anchor="ctr">
                    <a:solidFill>
                      <a:schemeClr val="accent5">
                        <a:lumMod val="20000"/>
                        <a:lumOff val="80000"/>
                      </a:schemeClr>
                    </a:solidFill>
                  </a:tcPr>
                </a:tc>
                <a:extLst>
                  <a:ext uri="{0D108BD9-81ED-4DB2-BD59-A6C34878D82A}">
                    <a16:rowId xmlns:a16="http://schemas.microsoft.com/office/drawing/2014/main" val="3827892180"/>
                  </a:ext>
                </a:extLst>
              </a:tr>
              <a:tr h="126320">
                <a:tc>
                  <a:txBody>
                    <a:bodyPr/>
                    <a:lstStyle/>
                    <a:p>
                      <a:pPr algn="ctr" fontAlgn="ctr"/>
                      <a:r>
                        <a:rPr lang="en-US" sz="1800" b="0" u="none" strike="noStrike" dirty="0">
                          <a:solidFill>
                            <a:schemeClr val="tx1"/>
                          </a:solidFill>
                          <a:effectLst/>
                        </a:rPr>
                        <a:t>Ovarian Cancer</a:t>
                      </a:r>
                      <a:endParaRPr lang="en-US" sz="1800" b="0" i="0" u="none" strike="noStrike" dirty="0">
                        <a:solidFill>
                          <a:schemeClr val="tx1"/>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none" strike="noStrike">
                          <a:effectLst/>
                        </a:rPr>
                        <a:t>85</a:t>
                      </a:r>
                      <a:endParaRPr lang="en-US" sz="1800" b="0" i="0" u="none" strike="noStrike">
                        <a:solidFill>
                          <a:srgbClr val="000000"/>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sng" strike="noStrike" dirty="0">
                          <a:effectLst/>
                          <a:hlinkClick r:id="rId6"/>
                        </a:rPr>
                        <a:t>https://omim.org/entry/167000</a:t>
                      </a:r>
                      <a:endParaRPr lang="en-US" sz="1800" b="0" i="0" u="sng" strike="noStrike" dirty="0">
                        <a:solidFill>
                          <a:srgbClr val="0563C1"/>
                        </a:solidFill>
                        <a:effectLst/>
                        <a:latin typeface="Calibri" panose="020F0502020204030204" pitchFamily="34" charset="0"/>
                      </a:endParaRPr>
                    </a:p>
                  </a:txBody>
                  <a:tcPr marL="5263" marR="5263" marT="5263" marB="0" anchor="ctr">
                    <a:solidFill>
                      <a:schemeClr val="accent5">
                        <a:lumMod val="20000"/>
                        <a:lumOff val="80000"/>
                      </a:schemeClr>
                    </a:solidFill>
                  </a:tcPr>
                </a:tc>
                <a:extLst>
                  <a:ext uri="{0D108BD9-81ED-4DB2-BD59-A6C34878D82A}">
                    <a16:rowId xmlns:a16="http://schemas.microsoft.com/office/drawing/2014/main" val="1090717486"/>
                  </a:ext>
                </a:extLst>
              </a:tr>
              <a:tr h="126320">
                <a:tc>
                  <a:txBody>
                    <a:bodyPr/>
                    <a:lstStyle/>
                    <a:p>
                      <a:pPr algn="ctr" fontAlgn="ctr"/>
                      <a:r>
                        <a:rPr lang="en-US" sz="1800" b="0" u="none" strike="noStrike" dirty="0">
                          <a:solidFill>
                            <a:schemeClr val="tx1"/>
                          </a:solidFill>
                          <a:effectLst/>
                        </a:rPr>
                        <a:t>Prostate Cancer</a:t>
                      </a:r>
                      <a:endParaRPr lang="en-US" sz="1800" b="0" i="0" u="none" strike="noStrike" dirty="0">
                        <a:solidFill>
                          <a:schemeClr val="tx1"/>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none" strike="noStrike" dirty="0">
                          <a:effectLst/>
                        </a:rPr>
                        <a:t>98</a:t>
                      </a:r>
                      <a:endParaRPr lang="en-US" sz="1800" b="0" i="0" u="none" strike="noStrike" dirty="0">
                        <a:solidFill>
                          <a:srgbClr val="000000"/>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sng" strike="noStrike" dirty="0">
                          <a:effectLst/>
                          <a:hlinkClick r:id="rId7"/>
                        </a:rPr>
                        <a:t>https://omim.org/entry/176807</a:t>
                      </a:r>
                      <a:endParaRPr lang="en-US" sz="1800" b="0" i="0" u="sng" strike="noStrike" dirty="0">
                        <a:solidFill>
                          <a:srgbClr val="0563C1"/>
                        </a:solidFill>
                        <a:effectLst/>
                        <a:latin typeface="Calibri" panose="020F0502020204030204" pitchFamily="34" charset="0"/>
                      </a:endParaRPr>
                    </a:p>
                  </a:txBody>
                  <a:tcPr marL="5263" marR="5263" marT="5263" marB="0" anchor="ctr">
                    <a:solidFill>
                      <a:schemeClr val="accent5">
                        <a:lumMod val="20000"/>
                        <a:lumOff val="80000"/>
                      </a:schemeClr>
                    </a:solidFill>
                  </a:tcPr>
                </a:tc>
                <a:extLst>
                  <a:ext uri="{0D108BD9-81ED-4DB2-BD59-A6C34878D82A}">
                    <a16:rowId xmlns:a16="http://schemas.microsoft.com/office/drawing/2014/main" val="721747261"/>
                  </a:ext>
                </a:extLst>
              </a:tr>
              <a:tr h="126320">
                <a:tc>
                  <a:txBody>
                    <a:bodyPr/>
                    <a:lstStyle/>
                    <a:p>
                      <a:pPr algn="ctr" fontAlgn="ctr"/>
                      <a:r>
                        <a:rPr lang="en-US" sz="1800" b="0" u="none" strike="noStrike" dirty="0">
                          <a:solidFill>
                            <a:schemeClr val="tx1"/>
                          </a:solidFill>
                          <a:effectLst/>
                        </a:rPr>
                        <a:t>Pancreatic Cancer</a:t>
                      </a:r>
                      <a:endParaRPr lang="en-US" sz="1800" b="0" i="0" u="none" strike="noStrike" dirty="0">
                        <a:solidFill>
                          <a:schemeClr val="tx1"/>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none" strike="noStrike" dirty="0">
                          <a:effectLst/>
                        </a:rPr>
                        <a:t>52</a:t>
                      </a:r>
                      <a:endParaRPr lang="en-US" sz="1800" b="0" i="0" u="none" strike="noStrike" dirty="0">
                        <a:solidFill>
                          <a:srgbClr val="000000"/>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sng" strike="noStrike" dirty="0">
                          <a:effectLst/>
                          <a:hlinkClick r:id="rId8"/>
                        </a:rPr>
                        <a:t>https://omim.org/entry/260350</a:t>
                      </a:r>
                      <a:endParaRPr lang="en-US" sz="1800" b="0" i="0" u="sng" strike="noStrike" dirty="0">
                        <a:solidFill>
                          <a:srgbClr val="0563C1"/>
                        </a:solidFill>
                        <a:effectLst/>
                        <a:latin typeface="Calibri" panose="020F0502020204030204" pitchFamily="34" charset="0"/>
                      </a:endParaRPr>
                    </a:p>
                  </a:txBody>
                  <a:tcPr marL="5263" marR="5263" marT="5263" marB="0" anchor="ctr">
                    <a:solidFill>
                      <a:schemeClr val="accent5">
                        <a:lumMod val="20000"/>
                        <a:lumOff val="80000"/>
                      </a:schemeClr>
                    </a:solidFill>
                  </a:tcPr>
                </a:tc>
                <a:extLst>
                  <a:ext uri="{0D108BD9-81ED-4DB2-BD59-A6C34878D82A}">
                    <a16:rowId xmlns:a16="http://schemas.microsoft.com/office/drawing/2014/main" val="1048091794"/>
                  </a:ext>
                </a:extLst>
              </a:tr>
              <a:tr h="126320">
                <a:tc>
                  <a:txBody>
                    <a:bodyPr/>
                    <a:lstStyle/>
                    <a:p>
                      <a:pPr algn="ctr" fontAlgn="ctr"/>
                      <a:r>
                        <a:rPr lang="en-US" sz="1800" b="0" u="none" strike="noStrike" dirty="0">
                          <a:solidFill>
                            <a:schemeClr val="tx1"/>
                          </a:solidFill>
                          <a:effectLst/>
                        </a:rPr>
                        <a:t>Leukemia, Acute Myeloid</a:t>
                      </a:r>
                      <a:endParaRPr lang="en-US" sz="1800" b="0" i="0" u="none" strike="noStrike" dirty="0">
                        <a:solidFill>
                          <a:schemeClr val="tx1"/>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none" strike="noStrike" dirty="0">
                          <a:effectLst/>
                        </a:rPr>
                        <a:t>55</a:t>
                      </a:r>
                      <a:endParaRPr lang="en-US" sz="1800" b="0" i="0" u="none" strike="noStrike" dirty="0">
                        <a:solidFill>
                          <a:srgbClr val="000000"/>
                        </a:solidFill>
                        <a:effectLst/>
                        <a:latin typeface="Arial" panose="020B0604020202020204" pitchFamily="34" charset="0"/>
                      </a:endParaRPr>
                    </a:p>
                  </a:txBody>
                  <a:tcPr marL="5263" marR="5263" marT="5263" marB="0" anchor="ctr">
                    <a:solidFill>
                      <a:schemeClr val="accent5">
                        <a:lumMod val="20000"/>
                        <a:lumOff val="80000"/>
                      </a:schemeClr>
                    </a:solidFill>
                  </a:tcPr>
                </a:tc>
                <a:tc>
                  <a:txBody>
                    <a:bodyPr/>
                    <a:lstStyle/>
                    <a:p>
                      <a:pPr algn="ctr" fontAlgn="ctr"/>
                      <a:r>
                        <a:rPr lang="en-US" sz="1800" u="sng" strike="noStrike" dirty="0">
                          <a:effectLst/>
                          <a:hlinkClick r:id="rId9"/>
                        </a:rPr>
                        <a:t>https://omim.org/entry/601626</a:t>
                      </a:r>
                      <a:endParaRPr lang="en-US" sz="1800" b="0" i="0" u="sng" strike="noStrike" dirty="0">
                        <a:solidFill>
                          <a:srgbClr val="0563C1"/>
                        </a:solidFill>
                        <a:effectLst/>
                        <a:latin typeface="Calibri" panose="020F0502020204030204" pitchFamily="34" charset="0"/>
                      </a:endParaRPr>
                    </a:p>
                  </a:txBody>
                  <a:tcPr marL="5263" marR="5263" marT="5263" marB="0" anchor="ctr">
                    <a:solidFill>
                      <a:schemeClr val="accent5">
                        <a:lumMod val="20000"/>
                        <a:lumOff val="80000"/>
                      </a:schemeClr>
                    </a:solidFill>
                  </a:tcPr>
                </a:tc>
                <a:extLst>
                  <a:ext uri="{0D108BD9-81ED-4DB2-BD59-A6C34878D82A}">
                    <a16:rowId xmlns:a16="http://schemas.microsoft.com/office/drawing/2014/main" val="937312878"/>
                  </a:ext>
                </a:extLst>
              </a:tr>
              <a:tr h="380223">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800" b="1" u="none" strike="noStrike" dirty="0" smtClean="0">
                          <a:solidFill>
                            <a:srgbClr val="FFFF00"/>
                          </a:solidFill>
                          <a:effectLst/>
                        </a:rPr>
                        <a:t>Mouse Phenotype</a:t>
                      </a:r>
                      <a:endParaRPr lang="en-US" sz="1800" b="1" i="0" u="none" strike="noStrike" dirty="0" smtClean="0">
                        <a:solidFill>
                          <a:srgbClr val="FFFF00"/>
                        </a:solidFill>
                        <a:effectLst/>
                        <a:latin typeface="Arial" panose="020B0604020202020204" pitchFamily="34" charset="0"/>
                      </a:endParaRPr>
                    </a:p>
                  </a:txBody>
                  <a:tcPr marL="5263" marR="5263" marT="5263" marB="0" anchor="ctr">
                    <a:solidFill>
                      <a:srgbClr val="7030A0"/>
                    </a:solidFill>
                  </a:tcPr>
                </a:tc>
                <a:tc>
                  <a:txBody>
                    <a:bodyPr/>
                    <a:lstStyle/>
                    <a:p>
                      <a:pPr algn="ctr" fontAlgn="ctr"/>
                      <a:r>
                        <a:rPr lang="en-US" sz="1800" b="1" u="none" strike="noStrike" dirty="0">
                          <a:solidFill>
                            <a:srgbClr val="FFFF00"/>
                          </a:solidFill>
                          <a:effectLst/>
                        </a:rPr>
                        <a:t>genes</a:t>
                      </a:r>
                      <a:endParaRPr lang="en-US" sz="1800" b="1" i="0" u="none" strike="noStrike" dirty="0">
                        <a:solidFill>
                          <a:srgbClr val="FFFF00"/>
                        </a:solidFill>
                        <a:effectLst/>
                        <a:latin typeface="Arial" panose="020B0604020202020204" pitchFamily="34" charset="0"/>
                      </a:endParaRPr>
                    </a:p>
                  </a:txBody>
                  <a:tcPr marL="5263" marR="5263" marT="5263" marB="0" anchor="ctr">
                    <a:solidFill>
                      <a:srgbClr val="7030A0"/>
                    </a:solidFill>
                  </a:tcPr>
                </a:tc>
                <a:tc>
                  <a:txBody>
                    <a:bodyPr/>
                    <a:lstStyle/>
                    <a:p>
                      <a:pPr algn="ctr" fontAlgn="ctr"/>
                      <a:r>
                        <a:rPr lang="en-US" sz="1800" b="1" u="none" strike="noStrike" dirty="0">
                          <a:solidFill>
                            <a:srgbClr val="FFFF00"/>
                          </a:solidFill>
                          <a:effectLst/>
                        </a:rPr>
                        <a:t>URL</a:t>
                      </a:r>
                      <a:endParaRPr lang="en-US" sz="1800" b="1" i="0" u="none" strike="noStrike" dirty="0">
                        <a:solidFill>
                          <a:srgbClr val="FFFF00"/>
                        </a:solidFill>
                        <a:effectLst/>
                        <a:latin typeface="Arial" panose="020B0604020202020204" pitchFamily="34" charset="0"/>
                      </a:endParaRPr>
                    </a:p>
                  </a:txBody>
                  <a:tcPr marL="5263" marR="5263" marT="5263" marB="0" anchor="ctr">
                    <a:solidFill>
                      <a:srgbClr val="7030A0"/>
                    </a:solidFill>
                  </a:tcPr>
                </a:tc>
                <a:extLst>
                  <a:ext uri="{0D108BD9-81ED-4DB2-BD59-A6C34878D82A}">
                    <a16:rowId xmlns:a16="http://schemas.microsoft.com/office/drawing/2014/main" val="2669363621"/>
                  </a:ext>
                </a:extLst>
              </a:tr>
              <a:tr h="242114">
                <a:tc>
                  <a:txBody>
                    <a:bodyPr/>
                    <a:lstStyle/>
                    <a:p>
                      <a:pPr algn="ctr" fontAlgn="ctr"/>
                      <a:r>
                        <a:rPr lang="en-US" sz="1800" b="0" u="none" strike="noStrike" smtClean="0">
                          <a:effectLst/>
                        </a:rPr>
                        <a:t>enlarged heart</a:t>
                      </a:r>
                    </a:p>
                  </a:txBody>
                  <a:tcPr marL="5263" marR="5263" marT="5263" marB="0" anchor="ctr"/>
                </a:tc>
                <a:tc>
                  <a:txBody>
                    <a:bodyPr/>
                    <a:lstStyle/>
                    <a:p>
                      <a:pPr algn="ctr" fontAlgn="ctr"/>
                      <a:r>
                        <a:rPr lang="en-US" sz="1800" u="none" strike="noStrike" dirty="0" smtClean="0">
                          <a:effectLst/>
                        </a:rPr>
                        <a:t>67</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kern="1200" dirty="0" smtClean="0">
                          <a:solidFill>
                            <a:schemeClr val="dk1"/>
                          </a:solidFill>
                          <a:effectLst/>
                          <a:latin typeface="+mn-lt"/>
                          <a:ea typeface="+mn-ea"/>
                          <a:cs typeface="+mn-cs"/>
                          <a:hlinkClick r:id="rId10"/>
                        </a:rPr>
                        <a:t>http://www.mousephenotype.org/data/phenotypes/MP:0000274</a:t>
                      </a:r>
                      <a:endParaRPr lang="en-US" sz="1800" b="0" i="0" u="sng" strike="noStrike" dirty="0">
                        <a:solidFill>
                          <a:srgbClr val="0563C1"/>
                        </a:solidFill>
                        <a:effectLst/>
                        <a:latin typeface="Calibri" panose="020F0502020204030204" pitchFamily="34" charset="0"/>
                      </a:endParaRPr>
                    </a:p>
                  </a:txBody>
                  <a:tcPr marL="5263" marR="5263" marT="5263" marB="0" anchor="ctr"/>
                </a:tc>
                <a:extLst>
                  <a:ext uri="{0D108BD9-81ED-4DB2-BD59-A6C34878D82A}">
                    <a16:rowId xmlns:a16="http://schemas.microsoft.com/office/drawing/2014/main" val="2192115642"/>
                  </a:ext>
                </a:extLst>
              </a:tr>
              <a:tr h="126320">
                <a:tc>
                  <a:txBody>
                    <a:bodyPr/>
                    <a:lstStyle/>
                    <a:p>
                      <a:pPr algn="ctr" fontAlgn="ctr"/>
                      <a:r>
                        <a:rPr lang="en-US" sz="1800" b="0" u="none" strike="noStrike" dirty="0" smtClean="0">
                          <a:effectLst/>
                        </a:rPr>
                        <a:t>abnormal circulating cholesterol level</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160</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kern="1200" dirty="0" smtClean="0">
                          <a:solidFill>
                            <a:schemeClr val="dk1"/>
                          </a:solidFill>
                          <a:effectLst/>
                          <a:latin typeface="+mn-lt"/>
                          <a:ea typeface="+mn-ea"/>
                          <a:cs typeface="+mn-cs"/>
                          <a:hlinkClick r:id="rId11"/>
                        </a:rPr>
                        <a:t>http://www.mousephenotype.org/data/phenotypes/MP:0000180</a:t>
                      </a:r>
                      <a:r>
                        <a:rPr lang="en-US" sz="1800" u="sng" kern="1200" dirty="0" smtClean="0">
                          <a:solidFill>
                            <a:schemeClr val="dk1"/>
                          </a:solidFill>
                          <a:effectLst/>
                          <a:latin typeface="+mn-lt"/>
                          <a:ea typeface="+mn-ea"/>
                          <a:cs typeface="+mn-cs"/>
                        </a:rPr>
                        <a:t> </a:t>
                      </a:r>
                      <a:endParaRPr lang="en-US" sz="1800" b="0" i="0" u="sng" strike="noStrike" dirty="0">
                        <a:solidFill>
                          <a:srgbClr val="0563C1"/>
                        </a:solidFill>
                        <a:effectLst/>
                        <a:latin typeface="Arial" panose="020B0604020202020204" pitchFamily="34" charset="0"/>
                      </a:endParaRPr>
                    </a:p>
                  </a:txBody>
                  <a:tcPr marL="5263" marR="5263" marT="5263" marB="0" anchor="ctr"/>
                </a:tc>
                <a:extLst>
                  <a:ext uri="{0D108BD9-81ED-4DB2-BD59-A6C34878D82A}">
                    <a16:rowId xmlns:a16="http://schemas.microsoft.com/office/drawing/2014/main" val="92222889"/>
                  </a:ext>
                </a:extLst>
              </a:tr>
              <a:tr h="126320">
                <a:tc>
                  <a:txBody>
                    <a:bodyPr/>
                    <a:lstStyle/>
                    <a:p>
                      <a:pPr algn="ctr" fontAlgn="ctr"/>
                      <a:r>
                        <a:rPr lang="en-US" sz="1800" b="0" kern="1200" dirty="0" smtClean="0">
                          <a:solidFill>
                            <a:schemeClr val="lt1"/>
                          </a:solidFill>
                          <a:effectLst/>
                          <a:latin typeface="+mn-lt"/>
                          <a:ea typeface="+mn-ea"/>
                          <a:cs typeface="+mn-cs"/>
                        </a:rPr>
                        <a:t>abnormal circulating glucose level</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155</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kern="1200" dirty="0" smtClean="0">
                          <a:solidFill>
                            <a:schemeClr val="dk1"/>
                          </a:solidFill>
                          <a:effectLst/>
                          <a:latin typeface="+mn-lt"/>
                          <a:ea typeface="+mn-ea"/>
                          <a:cs typeface="+mn-cs"/>
                          <a:hlinkClick r:id="rId12"/>
                        </a:rPr>
                        <a:t>http://www.mousephenotype.org/data/phenotypes/MP:0000188</a:t>
                      </a:r>
                      <a:r>
                        <a:rPr lang="en-US" sz="1800" u="sng" kern="1200" dirty="0" smtClean="0">
                          <a:solidFill>
                            <a:schemeClr val="dk1"/>
                          </a:solidFill>
                          <a:effectLst/>
                          <a:latin typeface="+mn-lt"/>
                          <a:ea typeface="+mn-ea"/>
                          <a:cs typeface="+mn-cs"/>
                        </a:rPr>
                        <a:t> </a:t>
                      </a:r>
                      <a:endParaRPr lang="en-US" sz="1800" b="0" i="0" u="sng" strike="noStrike" dirty="0">
                        <a:solidFill>
                          <a:srgbClr val="0563C1"/>
                        </a:solidFill>
                        <a:effectLst/>
                        <a:latin typeface="Calibri" panose="020F0502020204030204" pitchFamily="34" charset="0"/>
                      </a:endParaRPr>
                    </a:p>
                  </a:txBody>
                  <a:tcPr marL="5263" marR="5263" marT="5263" marB="0" anchor="ctr"/>
                </a:tc>
                <a:extLst>
                  <a:ext uri="{0D108BD9-81ED-4DB2-BD59-A6C34878D82A}">
                    <a16:rowId xmlns:a16="http://schemas.microsoft.com/office/drawing/2014/main" val="1840719198"/>
                  </a:ext>
                </a:extLst>
              </a:tr>
              <a:tr h="242114">
                <a:tc>
                  <a:txBody>
                    <a:bodyPr/>
                    <a:lstStyle/>
                    <a:p>
                      <a:pPr algn="ctr" fontAlgn="ctr"/>
                      <a:r>
                        <a:rPr lang="en-US" sz="1800" b="0" kern="1200" dirty="0" smtClean="0">
                          <a:solidFill>
                            <a:schemeClr val="lt1"/>
                          </a:solidFill>
                          <a:effectLst/>
                          <a:latin typeface="+mn-lt"/>
                          <a:ea typeface="+mn-ea"/>
                          <a:cs typeface="+mn-cs"/>
                        </a:rPr>
                        <a:t>abnormal startle reflex</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194</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kern="1200" dirty="0" smtClean="0">
                          <a:solidFill>
                            <a:schemeClr val="dk1"/>
                          </a:solidFill>
                          <a:effectLst/>
                          <a:latin typeface="+mn-lt"/>
                          <a:ea typeface="+mn-ea"/>
                          <a:cs typeface="+mn-cs"/>
                          <a:hlinkClick r:id="rId13"/>
                        </a:rPr>
                        <a:t>http://www.mousephenotype.org/data/phenotypes/MP:0001486</a:t>
                      </a:r>
                      <a:endParaRPr lang="en-US" sz="1800" b="0" i="0" u="sng" strike="noStrike" dirty="0">
                        <a:solidFill>
                          <a:srgbClr val="0563C1"/>
                        </a:solidFill>
                        <a:effectLst/>
                        <a:latin typeface="Calibri" panose="020F0502020204030204" pitchFamily="34" charset="0"/>
                      </a:endParaRPr>
                    </a:p>
                  </a:txBody>
                  <a:tcPr marL="5263" marR="5263" marT="5263" marB="0" anchor="ctr"/>
                </a:tc>
                <a:extLst>
                  <a:ext uri="{0D108BD9-81ED-4DB2-BD59-A6C34878D82A}">
                    <a16:rowId xmlns:a16="http://schemas.microsoft.com/office/drawing/2014/main" val="3546775594"/>
                  </a:ext>
                </a:extLst>
              </a:tr>
              <a:tr h="242114">
                <a:tc>
                  <a:txBody>
                    <a:bodyPr/>
                    <a:lstStyle/>
                    <a:p>
                      <a:pPr algn="ctr" fontAlgn="ctr"/>
                      <a:r>
                        <a:rPr lang="en-US" sz="1800" b="0" kern="1200" smtClean="0">
                          <a:solidFill>
                            <a:schemeClr val="lt1"/>
                          </a:solidFill>
                          <a:effectLst/>
                          <a:latin typeface="+mn-lt"/>
                          <a:ea typeface="+mn-ea"/>
                          <a:cs typeface="+mn-cs"/>
                        </a:rPr>
                        <a:t>increased leukocyte cell number</a:t>
                      </a:r>
                    </a:p>
                  </a:txBody>
                  <a:tcPr marL="5263" marR="5263" marT="5263" marB="0" anchor="ctr"/>
                </a:tc>
                <a:tc>
                  <a:txBody>
                    <a:bodyPr/>
                    <a:lstStyle/>
                    <a:p>
                      <a:pPr algn="ctr" fontAlgn="ctr"/>
                      <a:r>
                        <a:rPr lang="en-US" sz="1800" u="none" strike="noStrike" dirty="0" smtClean="0">
                          <a:effectLst/>
                        </a:rPr>
                        <a:t>97</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kern="1200" dirty="0" smtClean="0">
                          <a:solidFill>
                            <a:schemeClr val="dk1"/>
                          </a:solidFill>
                          <a:effectLst/>
                          <a:latin typeface="+mn-lt"/>
                          <a:ea typeface="+mn-ea"/>
                          <a:cs typeface="+mn-cs"/>
                          <a:hlinkClick r:id="rId14"/>
                        </a:rPr>
                        <a:t>http://</a:t>
                      </a:r>
                      <a:r>
                        <a:rPr lang="en-US" sz="1800" u="sng" kern="1200" dirty="0" smtClean="0">
                          <a:solidFill>
                            <a:schemeClr val="dk1"/>
                          </a:solidFill>
                          <a:effectLst/>
                          <a:latin typeface="+mn-lt"/>
                          <a:ea typeface="+mn-ea"/>
                          <a:cs typeface="+mn-cs"/>
                          <a:hlinkClick r:id="rId14"/>
                        </a:rPr>
                        <a:t>www.mousephenotype.org/data/phenotypes/MP:0000218</a:t>
                      </a:r>
                      <a:r>
                        <a:rPr lang="en-US" sz="1800" u="sng" kern="1200" dirty="0" smtClean="0">
                          <a:solidFill>
                            <a:schemeClr val="dk1"/>
                          </a:solidFill>
                          <a:effectLst/>
                          <a:latin typeface="+mn-lt"/>
                          <a:ea typeface="+mn-ea"/>
                          <a:cs typeface="+mn-cs"/>
                        </a:rPr>
                        <a:t> </a:t>
                      </a:r>
                    </a:p>
                  </a:txBody>
                  <a:tcPr marL="5263" marR="5263" marT="5263" marB="0" anchor="ctr"/>
                </a:tc>
                <a:extLst>
                  <a:ext uri="{0D108BD9-81ED-4DB2-BD59-A6C34878D82A}">
                    <a16:rowId xmlns:a16="http://schemas.microsoft.com/office/drawing/2014/main" val="3067196257"/>
                  </a:ext>
                </a:extLst>
              </a:tr>
              <a:tr h="242114">
                <a:tc>
                  <a:txBody>
                    <a:bodyPr/>
                    <a:lstStyle/>
                    <a:p>
                      <a:pPr algn="ctr" fontAlgn="ctr"/>
                      <a:r>
                        <a:rPr lang="en-US" sz="1800" b="0" kern="1200" dirty="0" smtClean="0">
                          <a:solidFill>
                            <a:schemeClr val="lt1"/>
                          </a:solidFill>
                          <a:effectLst/>
                          <a:latin typeface="+mn-lt"/>
                          <a:ea typeface="+mn-ea"/>
                          <a:cs typeface="+mn-cs"/>
                        </a:rPr>
                        <a:t>decreased leukocyte cell number</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98</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kern="1200" dirty="0" smtClean="0">
                          <a:solidFill>
                            <a:schemeClr val="dk1"/>
                          </a:solidFill>
                          <a:effectLst/>
                          <a:latin typeface="+mn-lt"/>
                          <a:ea typeface="+mn-ea"/>
                          <a:cs typeface="+mn-cs"/>
                          <a:hlinkClick r:id="rId15"/>
                        </a:rPr>
                        <a:t>http://</a:t>
                      </a:r>
                      <a:r>
                        <a:rPr lang="en-US" sz="1800" u="sng" kern="1200" dirty="0" smtClean="0">
                          <a:solidFill>
                            <a:schemeClr val="dk1"/>
                          </a:solidFill>
                          <a:effectLst/>
                          <a:latin typeface="+mn-lt"/>
                          <a:ea typeface="+mn-ea"/>
                          <a:cs typeface="+mn-cs"/>
                          <a:hlinkClick r:id="rId15"/>
                        </a:rPr>
                        <a:t>www.mousephenotype.org/data/phenotypes/MP:0000221</a:t>
                      </a:r>
                      <a:r>
                        <a:rPr lang="en-US" sz="1800" u="sng" kern="1200" dirty="0" smtClean="0">
                          <a:solidFill>
                            <a:schemeClr val="dk1"/>
                          </a:solidFill>
                          <a:effectLst/>
                          <a:latin typeface="+mn-lt"/>
                          <a:ea typeface="+mn-ea"/>
                          <a:cs typeface="+mn-cs"/>
                        </a:rPr>
                        <a:t> </a:t>
                      </a:r>
                      <a:r>
                        <a:rPr lang="en-US" sz="1800" u="sng" kern="1200" baseline="0" dirty="0" smtClean="0">
                          <a:solidFill>
                            <a:schemeClr val="dk1"/>
                          </a:solidFill>
                          <a:effectLst/>
                          <a:latin typeface="+mn-lt"/>
                          <a:ea typeface="+mn-ea"/>
                          <a:cs typeface="+mn-cs"/>
                        </a:rPr>
                        <a:t> </a:t>
                      </a:r>
                      <a:endParaRPr lang="en-US" sz="1800" b="0" i="0" u="sng" strike="noStrike" dirty="0">
                        <a:solidFill>
                          <a:srgbClr val="0563C1"/>
                        </a:solidFill>
                        <a:effectLst/>
                        <a:latin typeface="Calibri" panose="020F0502020204030204" pitchFamily="34" charset="0"/>
                      </a:endParaRPr>
                    </a:p>
                  </a:txBody>
                  <a:tcPr marL="5263" marR="5263" marT="5263" marB="0" anchor="ctr"/>
                </a:tc>
                <a:extLst>
                  <a:ext uri="{0D108BD9-81ED-4DB2-BD59-A6C34878D82A}">
                    <a16:rowId xmlns:a16="http://schemas.microsoft.com/office/drawing/2014/main" val="1679712385"/>
                  </a:ext>
                </a:extLst>
              </a:tr>
              <a:tr h="126320">
                <a:tc>
                  <a:txBody>
                    <a:bodyPr/>
                    <a:lstStyle/>
                    <a:p>
                      <a:pPr algn="ctr" fontAlgn="ctr"/>
                      <a:r>
                        <a:rPr lang="en-US" sz="1800" b="0" kern="1200" dirty="0" smtClean="0">
                          <a:solidFill>
                            <a:schemeClr val="lt1"/>
                          </a:solidFill>
                          <a:effectLst/>
                          <a:latin typeface="+mn-lt"/>
                          <a:ea typeface="+mn-ea"/>
                          <a:cs typeface="+mn-cs"/>
                        </a:rPr>
                        <a:t>abnormal grip strength</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156</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kern="1200" dirty="0" smtClean="0">
                          <a:solidFill>
                            <a:schemeClr val="dk1"/>
                          </a:solidFill>
                          <a:effectLst/>
                          <a:latin typeface="+mn-lt"/>
                          <a:ea typeface="+mn-ea"/>
                          <a:cs typeface="+mn-cs"/>
                          <a:hlinkClick r:id="rId16"/>
                        </a:rPr>
                        <a:t>http://www.mousephenotype.org/data/phenotypes/MP:0001515</a:t>
                      </a:r>
                      <a:endParaRPr lang="en-US" sz="1800" b="0" i="0" u="sng" strike="noStrike" dirty="0">
                        <a:solidFill>
                          <a:srgbClr val="0563C1"/>
                        </a:solidFill>
                        <a:effectLst/>
                        <a:latin typeface="Calibri" panose="020F0502020204030204" pitchFamily="34" charset="0"/>
                      </a:endParaRPr>
                    </a:p>
                  </a:txBody>
                  <a:tcPr marL="5263" marR="5263" marT="5263" marB="0" anchor="ctr"/>
                </a:tc>
                <a:extLst>
                  <a:ext uri="{0D108BD9-81ED-4DB2-BD59-A6C34878D82A}">
                    <a16:rowId xmlns:a16="http://schemas.microsoft.com/office/drawing/2014/main" val="3216335038"/>
                  </a:ext>
                </a:extLst>
              </a:tr>
              <a:tr h="126320">
                <a:tc>
                  <a:txBody>
                    <a:bodyPr/>
                    <a:lstStyle/>
                    <a:p>
                      <a:pPr algn="ctr" fontAlgn="ctr"/>
                      <a:r>
                        <a:rPr lang="en-US" sz="1800" b="0" kern="1200" dirty="0" smtClean="0">
                          <a:solidFill>
                            <a:schemeClr val="lt1"/>
                          </a:solidFill>
                          <a:effectLst/>
                          <a:latin typeface="+mn-lt"/>
                          <a:ea typeface="+mn-ea"/>
                          <a:cs typeface="+mn-cs"/>
                        </a:rPr>
                        <a:t>abnormal </a:t>
                      </a:r>
                      <a:r>
                        <a:rPr lang="en-US" sz="1800" b="0" kern="1200" dirty="0" err="1" smtClean="0">
                          <a:solidFill>
                            <a:schemeClr val="lt1"/>
                          </a:solidFill>
                          <a:effectLst/>
                          <a:latin typeface="+mn-lt"/>
                          <a:ea typeface="+mn-ea"/>
                          <a:cs typeface="+mn-cs"/>
                        </a:rPr>
                        <a:t>prepulse</a:t>
                      </a:r>
                      <a:r>
                        <a:rPr lang="en-US" sz="1800" b="0" kern="1200" dirty="0" smtClean="0">
                          <a:solidFill>
                            <a:schemeClr val="lt1"/>
                          </a:solidFill>
                          <a:effectLst/>
                          <a:latin typeface="+mn-lt"/>
                          <a:ea typeface="+mn-ea"/>
                          <a:cs typeface="+mn-cs"/>
                        </a:rPr>
                        <a:t> inhibition</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114</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kern="1200" dirty="0" smtClean="0">
                          <a:solidFill>
                            <a:schemeClr val="dk1"/>
                          </a:solidFill>
                          <a:effectLst/>
                          <a:latin typeface="+mn-lt"/>
                          <a:ea typeface="+mn-ea"/>
                          <a:cs typeface="+mn-cs"/>
                          <a:hlinkClick r:id="rId17"/>
                        </a:rPr>
                        <a:t>http://www.mousephenotype.org/data/phenotypes/MP:0003088</a:t>
                      </a:r>
                      <a:endParaRPr lang="en-US" sz="1800" b="0" i="0" u="sng" strike="noStrike" dirty="0">
                        <a:solidFill>
                          <a:srgbClr val="0563C1"/>
                        </a:solidFill>
                        <a:effectLst/>
                        <a:latin typeface="Calibri" panose="020F0502020204030204" pitchFamily="34" charset="0"/>
                      </a:endParaRPr>
                    </a:p>
                  </a:txBody>
                  <a:tcPr marL="5263" marR="5263" marT="5263" marB="0" anchor="ctr"/>
                </a:tc>
                <a:extLst>
                  <a:ext uri="{0D108BD9-81ED-4DB2-BD59-A6C34878D82A}">
                    <a16:rowId xmlns:a16="http://schemas.microsoft.com/office/drawing/2014/main" val="2814646880"/>
                  </a:ext>
                </a:extLst>
              </a:tr>
              <a:tr h="126320">
                <a:tc>
                  <a:txBody>
                    <a:bodyPr/>
                    <a:lstStyle/>
                    <a:p>
                      <a:pPr algn="ctr" fontAlgn="ctr"/>
                      <a:r>
                        <a:rPr lang="en-US" sz="1800" b="0" kern="1200" dirty="0" smtClean="0">
                          <a:solidFill>
                            <a:schemeClr val="lt1"/>
                          </a:solidFill>
                          <a:effectLst/>
                          <a:latin typeface="+mn-lt"/>
                          <a:ea typeface="+mn-ea"/>
                          <a:cs typeface="+mn-cs"/>
                        </a:rPr>
                        <a:t>abnormal locomotor activation</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270</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kern="1200" dirty="0" smtClean="0">
                          <a:solidFill>
                            <a:schemeClr val="dk1"/>
                          </a:solidFill>
                          <a:effectLst/>
                          <a:latin typeface="+mn-lt"/>
                          <a:ea typeface="+mn-ea"/>
                          <a:cs typeface="+mn-cs"/>
                          <a:hlinkClick r:id="rId18"/>
                        </a:rPr>
                        <a:t>http://www.mousephenotype.org/data/phenotypes/MP:0003313</a:t>
                      </a:r>
                      <a:endParaRPr lang="en-US" sz="1800" b="0" i="0" u="sng" strike="noStrike" dirty="0">
                        <a:solidFill>
                          <a:srgbClr val="0563C1"/>
                        </a:solidFill>
                        <a:effectLst/>
                        <a:latin typeface="Calibri" panose="020F0502020204030204" pitchFamily="34" charset="0"/>
                      </a:endParaRPr>
                    </a:p>
                  </a:txBody>
                  <a:tcPr marL="5263" marR="5263" marT="5263" marB="0" anchor="ctr"/>
                </a:tc>
                <a:extLst>
                  <a:ext uri="{0D108BD9-81ED-4DB2-BD59-A6C34878D82A}">
                    <a16:rowId xmlns:a16="http://schemas.microsoft.com/office/drawing/2014/main" val="1518735622"/>
                  </a:ext>
                </a:extLst>
              </a:tr>
              <a:tr h="363171">
                <a:tc>
                  <a:txBody>
                    <a:bodyPr/>
                    <a:lstStyle/>
                    <a:p>
                      <a:pPr algn="ctr" fontAlgn="ctr"/>
                      <a:r>
                        <a:rPr lang="en-US" sz="1800" b="0" kern="1200" dirty="0" smtClean="0">
                          <a:solidFill>
                            <a:schemeClr val="lt1"/>
                          </a:solidFill>
                          <a:effectLst/>
                          <a:latin typeface="+mn-lt"/>
                          <a:ea typeface="+mn-ea"/>
                          <a:cs typeface="+mn-cs"/>
                        </a:rPr>
                        <a:t>abnormal behavior</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none" strike="noStrike" dirty="0" smtClean="0">
                          <a:effectLst/>
                        </a:rPr>
                        <a:t>152</a:t>
                      </a:r>
                      <a:endParaRPr lang="en-US" sz="1800" b="0" i="0" u="none" strike="noStrike" dirty="0">
                        <a:solidFill>
                          <a:srgbClr val="000000"/>
                        </a:solidFill>
                        <a:effectLst/>
                        <a:latin typeface="Arial" panose="020B0604020202020204" pitchFamily="34" charset="0"/>
                      </a:endParaRPr>
                    </a:p>
                  </a:txBody>
                  <a:tcPr marL="5263" marR="5263" marT="5263" marB="0" anchor="ctr"/>
                </a:tc>
                <a:tc>
                  <a:txBody>
                    <a:bodyPr/>
                    <a:lstStyle/>
                    <a:p>
                      <a:pPr algn="ctr" fontAlgn="ctr"/>
                      <a:r>
                        <a:rPr lang="en-US" sz="1800" u="sng" kern="1200" dirty="0" smtClean="0">
                          <a:solidFill>
                            <a:schemeClr val="dk1"/>
                          </a:solidFill>
                          <a:effectLst/>
                          <a:latin typeface="+mn-lt"/>
                          <a:ea typeface="+mn-ea"/>
                          <a:cs typeface="+mn-cs"/>
                          <a:hlinkClick r:id="rId19"/>
                        </a:rPr>
                        <a:t>http://www.mousephenotype.org/data/phenotypes/MP:0004924</a:t>
                      </a:r>
                      <a:endParaRPr lang="en-US" sz="1800" b="0" i="0" u="sng" strike="noStrike" dirty="0">
                        <a:solidFill>
                          <a:srgbClr val="0563C1"/>
                        </a:solidFill>
                        <a:effectLst/>
                        <a:latin typeface="Calibri" panose="020F0502020204030204" pitchFamily="34" charset="0"/>
                      </a:endParaRPr>
                    </a:p>
                  </a:txBody>
                  <a:tcPr marL="5263" marR="5263" marT="5263" marB="0" anchor="ctr"/>
                </a:tc>
                <a:extLst>
                  <a:ext uri="{0D108BD9-81ED-4DB2-BD59-A6C34878D82A}">
                    <a16:rowId xmlns:a16="http://schemas.microsoft.com/office/drawing/2014/main" val="685712061"/>
                  </a:ext>
                </a:extLst>
              </a:tr>
            </a:tbl>
          </a:graphicData>
        </a:graphic>
      </p:graphicFrame>
    </p:spTree>
    <p:extLst>
      <p:ext uri="{BB962C8B-B14F-4D97-AF65-F5344CB8AC3E}">
        <p14:creationId xmlns:p14="http://schemas.microsoft.com/office/powerpoint/2010/main" val="5294318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382" y="16680"/>
            <a:ext cx="11435153" cy="926725"/>
          </a:xfrm>
        </p:spPr>
        <p:txBody>
          <a:bodyPr>
            <a:noAutofit/>
          </a:bodyPr>
          <a:lstStyle/>
          <a:p>
            <a:pPr algn="ctr"/>
            <a:r>
              <a:rPr lang="en-US" sz="6000" dirty="0" smtClean="0"/>
              <a:t>…Not everyone agrees</a:t>
            </a:r>
            <a:endParaRPr lang="en-US" sz="6000" dirty="0"/>
          </a:p>
        </p:txBody>
      </p:sp>
      <p:pic>
        <p:nvPicPr>
          <p:cNvPr id="7" name="Picture 6"/>
          <p:cNvPicPr>
            <a:picLocks noChangeAspect="1"/>
          </p:cNvPicPr>
          <p:nvPr/>
        </p:nvPicPr>
        <p:blipFill>
          <a:blip r:embed="rId3"/>
          <a:stretch>
            <a:fillRect/>
          </a:stretch>
        </p:blipFill>
        <p:spPr>
          <a:xfrm>
            <a:off x="10415222" y="6131538"/>
            <a:ext cx="1771650" cy="714375"/>
          </a:xfrm>
          <a:prstGeom prst="rect">
            <a:avLst/>
          </a:prstGeom>
        </p:spPr>
      </p:pic>
      <p:sp>
        <p:nvSpPr>
          <p:cNvPr id="5" name="Rectangle 4"/>
          <p:cNvSpPr/>
          <p:nvPr/>
        </p:nvSpPr>
        <p:spPr>
          <a:xfrm>
            <a:off x="111123" y="5994729"/>
            <a:ext cx="6096000" cy="369332"/>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Paper </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hlinkClick r:id="rId4"/>
              </a:rPr>
              <a:t>link</a:t>
            </a: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2" name="Rectangle 11"/>
          <p:cNvSpPr/>
          <p:nvPr/>
        </p:nvSpPr>
        <p:spPr>
          <a:xfrm>
            <a:off x="111123" y="2978682"/>
            <a:ext cx="573405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Paper </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hlinkClick r:id="rId5"/>
              </a:rPr>
              <a:t>link</a:t>
            </a: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sp>
        <p:nvSpPr>
          <p:cNvPr id="14" name="Rectangle 13"/>
          <p:cNvSpPr/>
          <p:nvPr/>
        </p:nvSpPr>
        <p:spPr>
          <a:xfrm>
            <a:off x="3739281" y="4177880"/>
            <a:ext cx="3099669"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Book by Yuval N, Harari </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hlinkClick r:id="rId6"/>
              </a:rPr>
              <a:t>link</a:t>
            </a: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pic>
        <p:nvPicPr>
          <p:cNvPr id="3" name="Picture 2"/>
          <p:cNvPicPr>
            <a:picLocks noChangeAspect="1"/>
          </p:cNvPicPr>
          <p:nvPr/>
        </p:nvPicPr>
        <p:blipFill>
          <a:blip r:embed="rId7"/>
          <a:stretch>
            <a:fillRect/>
          </a:stretch>
        </p:blipFill>
        <p:spPr>
          <a:xfrm>
            <a:off x="7630387" y="3042364"/>
            <a:ext cx="4467225" cy="2695575"/>
          </a:xfrm>
          <a:prstGeom prst="rect">
            <a:avLst/>
          </a:prstGeom>
        </p:spPr>
      </p:pic>
      <p:pic>
        <p:nvPicPr>
          <p:cNvPr id="4" name="Picture 3"/>
          <p:cNvPicPr>
            <a:picLocks noChangeAspect="1"/>
          </p:cNvPicPr>
          <p:nvPr/>
        </p:nvPicPr>
        <p:blipFill>
          <a:blip r:embed="rId8"/>
          <a:stretch>
            <a:fillRect/>
          </a:stretch>
        </p:blipFill>
        <p:spPr>
          <a:xfrm>
            <a:off x="7068132" y="962006"/>
            <a:ext cx="1165369" cy="1547329"/>
          </a:xfrm>
          <a:prstGeom prst="rect">
            <a:avLst/>
          </a:prstGeom>
        </p:spPr>
      </p:pic>
      <p:sp>
        <p:nvSpPr>
          <p:cNvPr id="6" name="Rectangle 5"/>
          <p:cNvSpPr/>
          <p:nvPr/>
        </p:nvSpPr>
        <p:spPr>
          <a:xfrm>
            <a:off x="8233501" y="888118"/>
            <a:ext cx="3811780" cy="175432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002060"/>
                </a:solidFill>
                <a:effectLst/>
                <a:uLnTx/>
                <a:uFillTx/>
                <a:latin typeface="Rockwell" panose="02060603020205020403"/>
                <a:ea typeface="+mn-ea"/>
                <a:cs typeface="+mn-cs"/>
              </a:rPr>
              <a:t>My colleagues, they study artificial intelligence; me, I study natural stupidity.</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Amos </a:t>
            </a:r>
            <a:r>
              <a:rPr kumimoji="0" lang="en-US" sz="1800" b="0" i="0" u="none" strike="noStrike" kern="1200" cap="none" spc="0" normalizeH="0" baseline="0" noProof="0" dirty="0" err="1" smtClean="0">
                <a:ln>
                  <a:noFill/>
                </a:ln>
                <a:solidFill>
                  <a:srgbClr val="000000"/>
                </a:solidFill>
                <a:effectLst/>
                <a:uLnTx/>
                <a:uFillTx/>
                <a:latin typeface="Rockwell" panose="02060603020205020403"/>
                <a:ea typeface="+mn-ea"/>
                <a:cs typeface="+mn-cs"/>
              </a:rPr>
              <a:t>Tversky</a:t>
            </a:r>
            <a:endPar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Quote </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hlinkClick r:id="rId9"/>
              </a:rPr>
              <a:t>link</a:t>
            </a:r>
            <a:endPar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endParaRPr>
          </a:p>
        </p:txBody>
      </p:sp>
      <p:pic>
        <p:nvPicPr>
          <p:cNvPr id="9" name="Picture 8"/>
          <p:cNvPicPr>
            <a:picLocks noChangeAspect="1"/>
          </p:cNvPicPr>
          <p:nvPr/>
        </p:nvPicPr>
        <p:blipFill>
          <a:blip r:embed="rId10"/>
          <a:stretch>
            <a:fillRect/>
          </a:stretch>
        </p:blipFill>
        <p:spPr>
          <a:xfrm>
            <a:off x="111123" y="844215"/>
            <a:ext cx="6972300" cy="2162175"/>
          </a:xfrm>
          <a:prstGeom prst="rect">
            <a:avLst/>
          </a:prstGeom>
        </p:spPr>
      </p:pic>
      <p:pic>
        <p:nvPicPr>
          <p:cNvPr id="10" name="Picture 9"/>
          <p:cNvPicPr>
            <a:picLocks noChangeAspect="1"/>
          </p:cNvPicPr>
          <p:nvPr/>
        </p:nvPicPr>
        <p:blipFill>
          <a:blip r:embed="rId11"/>
          <a:stretch>
            <a:fillRect/>
          </a:stretch>
        </p:blipFill>
        <p:spPr>
          <a:xfrm>
            <a:off x="111123" y="4477450"/>
            <a:ext cx="6772275" cy="1609725"/>
          </a:xfrm>
          <a:prstGeom prst="rect">
            <a:avLst/>
          </a:prstGeom>
        </p:spPr>
      </p:pic>
      <p:pic>
        <p:nvPicPr>
          <p:cNvPr id="15" name="Picture 14"/>
          <p:cNvPicPr>
            <a:picLocks noChangeAspect="1"/>
          </p:cNvPicPr>
          <p:nvPr/>
        </p:nvPicPr>
        <p:blipFill>
          <a:blip r:embed="rId12"/>
          <a:stretch>
            <a:fillRect/>
          </a:stretch>
        </p:blipFill>
        <p:spPr>
          <a:xfrm>
            <a:off x="4069915" y="3368612"/>
            <a:ext cx="2438400" cy="723900"/>
          </a:xfrm>
          <a:prstGeom prst="rect">
            <a:avLst/>
          </a:prstGeom>
        </p:spPr>
      </p:pic>
      <p:sp>
        <p:nvSpPr>
          <p:cNvPr id="17" name="Text Box 243"/>
          <p:cNvSpPr txBox="1">
            <a:spLocks noChangeArrowheads="1"/>
          </p:cNvSpPr>
          <p:nvPr/>
        </p:nvSpPr>
        <p:spPr bwMode="auto">
          <a:xfrm>
            <a:off x="14822" y="6545719"/>
            <a:ext cx="2714141"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Quote credit: Andrew Maynard</a:t>
            </a:r>
            <a:endParaRPr kumimoji="0" lang="en-US" sz="1400" b="0" i="0"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sp>
        <p:nvSpPr>
          <p:cNvPr id="18" name="Rectangle 96"/>
          <p:cNvSpPr>
            <a:spLocks noChangeArrowheads="1"/>
          </p:cNvSpPr>
          <p:nvPr/>
        </p:nvSpPr>
        <p:spPr bwMode="auto">
          <a:xfrm>
            <a:off x="7265776"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5/24/18 </a:t>
            </a:r>
            <a:r>
              <a:rPr kumimoji="0" lang="en-US"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Tree>
    <p:extLst>
      <p:ext uri="{BB962C8B-B14F-4D97-AF65-F5344CB8AC3E}">
        <p14:creationId xmlns:p14="http://schemas.microsoft.com/office/powerpoint/2010/main" val="242038898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6" y="0"/>
            <a:ext cx="11805568" cy="926157"/>
          </a:xfrm>
        </p:spPr>
        <p:txBody>
          <a:bodyPr>
            <a:noAutofit/>
          </a:bodyPr>
          <a:lstStyle/>
          <a:p>
            <a:r>
              <a:rPr lang="en-US" sz="6000" dirty="0" smtClean="0"/>
              <a:t>Top predicted </a:t>
            </a:r>
            <a:r>
              <a:rPr lang="en-US" sz="6000" dirty="0"/>
              <a:t>ovarian cancer </a:t>
            </a:r>
            <a:r>
              <a:rPr lang="en-US" sz="6000" dirty="0" smtClean="0"/>
              <a:t>gene: A</a:t>
            </a:r>
            <a:r>
              <a:rPr lang="en-US" sz="6000" baseline="-25000" dirty="0" smtClean="0"/>
              <a:t>2A</a:t>
            </a:r>
            <a:r>
              <a:rPr lang="en-US" sz="6000" dirty="0" smtClean="0"/>
              <a:t>R</a:t>
            </a:r>
            <a:endParaRPr lang="en-US" sz="6000" dirty="0"/>
          </a:p>
        </p:txBody>
      </p:sp>
      <p:sp>
        <p:nvSpPr>
          <p:cNvPr id="10" name="Rectangle 96"/>
          <p:cNvSpPr>
            <a:spLocks noChangeArrowheads="1"/>
          </p:cNvSpPr>
          <p:nvPr/>
        </p:nvSpPr>
        <p:spPr bwMode="auto">
          <a:xfrm>
            <a:off x="8716826"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11/29/18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2" name="Text Box 243"/>
          <p:cNvSpPr txBox="1">
            <a:spLocks noChangeArrowheads="1"/>
          </p:cNvSpPr>
          <p:nvPr/>
        </p:nvSpPr>
        <p:spPr bwMode="auto">
          <a:xfrm>
            <a:off x="14822" y="6527542"/>
            <a:ext cx="7510005" cy="307777"/>
          </a:xfrm>
          <a:prstGeom prst="rect">
            <a:avLst/>
          </a:prstGeom>
          <a:noFill/>
          <a:ln w="12700">
            <a:noFill/>
            <a:miter lim="800000"/>
            <a:headEnd type="none" w="sm" len="sm"/>
            <a:tailEnd type="none" w="sm" len="sm"/>
          </a:ln>
        </p:spPr>
        <p:txBody>
          <a:bodyPr wrap="none">
            <a:spAutoFit/>
          </a:bodyPr>
          <a:lstStyle/>
          <a:p>
            <a:pPr lvl="0" eaLnBrk="0" hangingPunct="0">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Congreve M. et al.,</a:t>
            </a:r>
            <a:r>
              <a:rPr kumimoji="0" lang="en-US" sz="1400" b="0" i="0"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a:t>
            </a:r>
            <a:r>
              <a:rPr kumimoji="0" lang="en-US" sz="1400" b="0" i="1"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Expert </a:t>
            </a:r>
            <a:r>
              <a:rPr kumimoji="0" lang="en-US" sz="1400" b="0" i="1" u="none" strike="noStrike" kern="1200" cap="none" spc="0" normalizeH="0" noProof="0" dirty="0" err="1" smtClean="0">
                <a:ln>
                  <a:noFill/>
                </a:ln>
                <a:solidFill>
                  <a:srgbClr val="000000"/>
                </a:solidFill>
                <a:effectLst/>
                <a:uLnTx/>
                <a:uFillTx/>
                <a:latin typeface="Rockwell" panose="02060603020205020403"/>
                <a:ea typeface="Verdana" pitchFamily="34" charset="0"/>
                <a:cs typeface="Calibri" panose="020F0502020204030204" pitchFamily="34" charset="0"/>
              </a:rPr>
              <a:t>Opin</a:t>
            </a:r>
            <a:r>
              <a:rPr kumimoji="0" lang="en-US" sz="1400" b="0" i="1"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Drug </a:t>
            </a:r>
            <a:r>
              <a:rPr kumimoji="0" lang="en-US" sz="1400" b="0" i="1" u="none" strike="noStrike" kern="1200" cap="none" spc="0" normalizeH="0" noProof="0" dirty="0" err="1" smtClean="0">
                <a:ln>
                  <a:noFill/>
                </a:ln>
                <a:solidFill>
                  <a:srgbClr val="000000"/>
                </a:solidFill>
                <a:effectLst/>
                <a:uLnTx/>
                <a:uFillTx/>
                <a:latin typeface="Rockwell" panose="02060603020205020403"/>
                <a:ea typeface="Verdana" pitchFamily="34" charset="0"/>
                <a:cs typeface="Calibri" panose="020F0502020204030204" pitchFamily="34" charset="0"/>
              </a:rPr>
              <a:t>Discov</a:t>
            </a:r>
            <a:r>
              <a:rPr lang="en-US" sz="1400" dirty="0">
                <a:solidFill>
                  <a:srgbClr val="000000"/>
                </a:solidFill>
                <a:ea typeface="Verdana" pitchFamily="34" charset="0"/>
                <a:cs typeface="Calibri" panose="020F0502020204030204" pitchFamily="34" charset="0"/>
              </a:rPr>
              <a:t> </a:t>
            </a:r>
            <a:r>
              <a:rPr lang="en-US" sz="1400" b="1" dirty="0">
                <a:solidFill>
                  <a:srgbClr val="000000"/>
                </a:solidFill>
                <a:ea typeface="Verdana" pitchFamily="34" charset="0"/>
                <a:cs typeface="Calibri" panose="020F0502020204030204" pitchFamily="34" charset="0"/>
              </a:rPr>
              <a:t>2018</a:t>
            </a:r>
            <a:r>
              <a:rPr lang="en-US" sz="1400" dirty="0">
                <a:solidFill>
                  <a:srgbClr val="000000"/>
                </a:solidFill>
                <a:ea typeface="Verdana" pitchFamily="34" charset="0"/>
                <a:cs typeface="Calibri" panose="020F0502020204030204" pitchFamily="34" charset="0"/>
              </a:rPr>
              <a:t>,  DOI: 10.1080/17460441.2018.1534825</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1" name="Picture 10"/>
          <p:cNvPicPr>
            <a:picLocks noChangeAspect="1"/>
          </p:cNvPicPr>
          <p:nvPr/>
        </p:nvPicPr>
        <p:blipFill>
          <a:blip r:embed="rId2"/>
          <a:stretch>
            <a:fillRect/>
          </a:stretch>
        </p:blipFill>
        <p:spPr>
          <a:xfrm>
            <a:off x="10559563" y="6212197"/>
            <a:ext cx="1623201" cy="602032"/>
          </a:xfrm>
          <a:prstGeom prst="rect">
            <a:avLst/>
          </a:prstGeom>
        </p:spPr>
      </p:pic>
      <p:sp>
        <p:nvSpPr>
          <p:cNvPr id="16" name="TextBox 15">
            <a:extLst>
              <a:ext uri="{FF2B5EF4-FFF2-40B4-BE49-F238E27FC236}">
                <a16:creationId xmlns:a16="http://schemas.microsoft.com/office/drawing/2014/main" id="{609E66B8-C40E-C340-839C-84E4FB5924CD}"/>
              </a:ext>
            </a:extLst>
          </p:cNvPr>
          <p:cNvSpPr txBox="1"/>
          <p:nvPr/>
        </p:nvSpPr>
        <p:spPr>
          <a:xfrm>
            <a:off x="69528" y="783282"/>
            <a:ext cx="7728101" cy="3416320"/>
          </a:xfrm>
          <a:prstGeom prst="rect">
            <a:avLst/>
          </a:prstGeom>
          <a:noFill/>
        </p:spPr>
        <p:txBody>
          <a:bodyPr wrap="square" rtlCol="0">
            <a:spAutoFit/>
          </a:bodyPr>
          <a:lstStyle/>
          <a:p>
            <a:pPr marL="91440" lvl="0" indent="-137160">
              <a:buFont typeface="Arial" panose="020B0604020202020204" pitchFamily="34" charset="0"/>
              <a:buChar char="•"/>
              <a:defRPr/>
            </a:pPr>
            <a:r>
              <a:rPr lang="en-US" dirty="0">
                <a:solidFill>
                  <a:srgbClr val="000000"/>
                </a:solidFill>
              </a:rPr>
              <a:t> </a:t>
            </a:r>
            <a:r>
              <a:rPr lang="en-US" dirty="0" smtClean="0">
                <a:solidFill>
                  <a:srgbClr val="000000"/>
                </a:solidFill>
              </a:rPr>
              <a:t>Adenosine </a:t>
            </a:r>
            <a:r>
              <a:rPr lang="en-US" dirty="0">
                <a:solidFill>
                  <a:srgbClr val="000000"/>
                </a:solidFill>
              </a:rPr>
              <a:t>A2A Receptor (A</a:t>
            </a:r>
            <a:r>
              <a:rPr lang="en-US" baseline="-25000" dirty="0">
                <a:solidFill>
                  <a:srgbClr val="000000"/>
                </a:solidFill>
              </a:rPr>
              <a:t>2A</a:t>
            </a:r>
            <a:r>
              <a:rPr lang="en-US" dirty="0">
                <a:solidFill>
                  <a:srgbClr val="000000"/>
                </a:solidFill>
              </a:rPr>
              <a:t>R) antagonists have been </a:t>
            </a:r>
            <a:r>
              <a:rPr lang="en-US" dirty="0" smtClean="0">
                <a:solidFill>
                  <a:srgbClr val="000000"/>
                </a:solidFill>
              </a:rPr>
              <a:t>developed over </a:t>
            </a:r>
            <a:r>
              <a:rPr lang="en-US" dirty="0">
                <a:solidFill>
                  <a:srgbClr val="000000"/>
                </a:solidFill>
              </a:rPr>
              <a:t>many years for the potential treatment of central </a:t>
            </a:r>
            <a:r>
              <a:rPr lang="en-US" dirty="0" smtClean="0">
                <a:solidFill>
                  <a:srgbClr val="000000"/>
                </a:solidFill>
              </a:rPr>
              <a:t>nervous system </a:t>
            </a:r>
            <a:r>
              <a:rPr lang="en-US" dirty="0">
                <a:solidFill>
                  <a:srgbClr val="000000"/>
                </a:solidFill>
              </a:rPr>
              <a:t>(CNS) disorders such as Parkinson’s disease</a:t>
            </a:r>
          </a:p>
          <a:p>
            <a:pPr marL="91440" lvl="0" indent="-137160">
              <a:buFont typeface="Arial" panose="020B0604020202020204" pitchFamily="34" charset="0"/>
              <a:buChar char="•"/>
              <a:defRPr/>
            </a:pPr>
            <a:r>
              <a:rPr lang="en-US" dirty="0" smtClean="0">
                <a:solidFill>
                  <a:srgbClr val="000000"/>
                </a:solidFill>
              </a:rPr>
              <a:t> The </a:t>
            </a:r>
            <a:r>
              <a:rPr lang="en-US" dirty="0">
                <a:solidFill>
                  <a:srgbClr val="000000"/>
                </a:solidFill>
              </a:rPr>
              <a:t>hypothesis that extracellular adenosine in the tumor </a:t>
            </a:r>
            <a:r>
              <a:rPr lang="en-US" dirty="0" smtClean="0">
                <a:solidFill>
                  <a:srgbClr val="000000"/>
                </a:solidFill>
              </a:rPr>
              <a:t>microenvironment is </a:t>
            </a:r>
            <a:r>
              <a:rPr lang="en-US" dirty="0">
                <a:solidFill>
                  <a:srgbClr val="000000"/>
                </a:solidFill>
              </a:rPr>
              <a:t>a critical mechanism in immune evasion has </a:t>
            </a:r>
            <a:r>
              <a:rPr lang="en-US" dirty="0" smtClean="0">
                <a:solidFill>
                  <a:srgbClr val="000000"/>
                </a:solidFill>
              </a:rPr>
              <a:t>generated significant </a:t>
            </a:r>
            <a:r>
              <a:rPr lang="en-US" dirty="0">
                <a:solidFill>
                  <a:srgbClr val="000000"/>
                </a:solidFill>
              </a:rPr>
              <a:t>interest in the use of </a:t>
            </a:r>
            <a:r>
              <a:rPr lang="en-US" dirty="0" smtClean="0">
                <a:solidFill>
                  <a:srgbClr val="000000"/>
                </a:solidFill>
              </a:rPr>
              <a:t>A</a:t>
            </a:r>
            <a:r>
              <a:rPr lang="en-US" baseline="-25000" dirty="0">
                <a:solidFill>
                  <a:srgbClr val="000000"/>
                </a:solidFill>
              </a:rPr>
              <a:t>2A</a:t>
            </a:r>
            <a:r>
              <a:rPr lang="en-US" dirty="0" smtClean="0">
                <a:solidFill>
                  <a:srgbClr val="000000"/>
                </a:solidFill>
              </a:rPr>
              <a:t>R </a:t>
            </a:r>
            <a:r>
              <a:rPr lang="en-US" dirty="0">
                <a:solidFill>
                  <a:srgbClr val="000000"/>
                </a:solidFill>
              </a:rPr>
              <a:t>antagonists in cancer</a:t>
            </a:r>
          </a:p>
          <a:p>
            <a:pPr marL="91440" lvl="0" indent="-137160">
              <a:buFont typeface="Arial" panose="020B0604020202020204" pitchFamily="34" charset="0"/>
              <a:buChar char="•"/>
              <a:defRPr/>
            </a:pPr>
            <a:r>
              <a:rPr lang="en-US" dirty="0" smtClean="0">
                <a:solidFill>
                  <a:srgbClr val="000000"/>
                </a:solidFill>
              </a:rPr>
              <a:t> A</a:t>
            </a:r>
            <a:r>
              <a:rPr lang="en-US" baseline="-25000" dirty="0" smtClean="0">
                <a:solidFill>
                  <a:srgbClr val="000000"/>
                </a:solidFill>
              </a:rPr>
              <a:t>2A</a:t>
            </a:r>
            <a:r>
              <a:rPr lang="en-US" dirty="0" smtClean="0">
                <a:solidFill>
                  <a:srgbClr val="000000"/>
                </a:solidFill>
              </a:rPr>
              <a:t>R </a:t>
            </a:r>
            <a:r>
              <a:rPr lang="en-US" dirty="0">
                <a:solidFill>
                  <a:srgbClr val="000000"/>
                </a:solidFill>
              </a:rPr>
              <a:t>was one of the first </a:t>
            </a:r>
            <a:r>
              <a:rPr lang="en-US" dirty="0" smtClean="0">
                <a:solidFill>
                  <a:srgbClr val="000000"/>
                </a:solidFill>
              </a:rPr>
              <a:t>GPCRs to yield </a:t>
            </a:r>
            <a:r>
              <a:rPr lang="en-US" dirty="0">
                <a:solidFill>
                  <a:srgbClr val="000000"/>
                </a:solidFill>
              </a:rPr>
              <a:t>protein-ligand X-ray structures facilitating the use of </a:t>
            </a:r>
            <a:r>
              <a:rPr lang="en-US" dirty="0" smtClean="0">
                <a:solidFill>
                  <a:srgbClr val="000000"/>
                </a:solidFill>
              </a:rPr>
              <a:t>Structure-Based </a:t>
            </a:r>
            <a:r>
              <a:rPr lang="en-US" dirty="0">
                <a:solidFill>
                  <a:srgbClr val="000000"/>
                </a:solidFill>
              </a:rPr>
              <a:t>Drug Design (SBDD</a:t>
            </a:r>
            <a:r>
              <a:rPr lang="en-US" dirty="0" smtClean="0">
                <a:solidFill>
                  <a:srgbClr val="000000"/>
                </a:solidFill>
              </a:rPr>
              <a:t>), and multiple </a:t>
            </a:r>
            <a:r>
              <a:rPr lang="en-US" dirty="0">
                <a:solidFill>
                  <a:srgbClr val="000000"/>
                </a:solidFill>
              </a:rPr>
              <a:t>X-ray structures have now been solved with both </a:t>
            </a:r>
            <a:r>
              <a:rPr lang="en-US" dirty="0" smtClean="0">
                <a:solidFill>
                  <a:srgbClr val="000000"/>
                </a:solidFill>
              </a:rPr>
              <a:t>antagonist and </a:t>
            </a:r>
            <a:r>
              <a:rPr lang="en-US" dirty="0">
                <a:solidFill>
                  <a:srgbClr val="000000"/>
                </a:solidFill>
              </a:rPr>
              <a:t>agonist ligands</a:t>
            </a:r>
          </a:p>
          <a:p>
            <a:pPr marL="91440" lvl="0" indent="-137160">
              <a:buFont typeface="Arial" panose="020B0604020202020204" pitchFamily="34" charset="0"/>
              <a:buChar char="•"/>
              <a:defRPr/>
            </a:pPr>
            <a:r>
              <a:rPr lang="en-US" dirty="0" smtClean="0">
                <a:solidFill>
                  <a:srgbClr val="000000"/>
                </a:solidFill>
              </a:rPr>
              <a:t> A</a:t>
            </a:r>
            <a:r>
              <a:rPr lang="en-US" baseline="-25000" dirty="0" smtClean="0">
                <a:solidFill>
                  <a:srgbClr val="000000"/>
                </a:solidFill>
              </a:rPr>
              <a:t>2A</a:t>
            </a:r>
            <a:r>
              <a:rPr lang="en-US" dirty="0" smtClean="0">
                <a:solidFill>
                  <a:srgbClr val="000000"/>
                </a:solidFill>
              </a:rPr>
              <a:t>R </a:t>
            </a:r>
            <a:r>
              <a:rPr lang="en-US" dirty="0">
                <a:solidFill>
                  <a:srgbClr val="000000"/>
                </a:solidFill>
              </a:rPr>
              <a:t>antagonists are now being studied clinically in immune </a:t>
            </a:r>
            <a:r>
              <a:rPr lang="en-US" dirty="0" smtClean="0">
                <a:solidFill>
                  <a:srgbClr val="000000"/>
                </a:solidFill>
              </a:rPr>
              <a:t>oncology in </a:t>
            </a:r>
            <a:r>
              <a:rPr lang="en-US" dirty="0">
                <a:solidFill>
                  <a:srgbClr val="000000"/>
                </a:solidFill>
              </a:rPr>
              <a:t>what has become a competitive and rapidly developing field</a:t>
            </a:r>
            <a:r>
              <a:rPr lang="en-US" dirty="0" smtClean="0">
                <a:solidFill>
                  <a:srgbClr val="000000"/>
                </a:solidFill>
              </a:rPr>
              <a:t>.</a:t>
            </a:r>
          </a:p>
        </p:txBody>
      </p:sp>
      <p:pic>
        <p:nvPicPr>
          <p:cNvPr id="4" name="Content Placeholder 3"/>
          <p:cNvPicPr>
            <a:picLocks noGrp="1" noChangeAspect="1"/>
          </p:cNvPicPr>
          <p:nvPr>
            <p:ph sz="half" idx="1"/>
          </p:nvPr>
        </p:nvPicPr>
        <p:blipFill>
          <a:blip r:embed="rId3"/>
          <a:stretch>
            <a:fillRect/>
          </a:stretch>
        </p:blipFill>
        <p:spPr>
          <a:xfrm>
            <a:off x="8032922" y="1009713"/>
            <a:ext cx="3909399" cy="3878916"/>
          </a:xfrm>
          <a:prstGeom prst="rect">
            <a:avLst/>
          </a:prstGeom>
        </p:spPr>
      </p:pic>
      <p:sp>
        <p:nvSpPr>
          <p:cNvPr id="13" name="TextBox 12"/>
          <p:cNvSpPr txBox="1"/>
          <p:nvPr/>
        </p:nvSpPr>
        <p:spPr>
          <a:xfrm>
            <a:off x="7797630" y="4853793"/>
            <a:ext cx="4295321" cy="1384995"/>
          </a:xfrm>
          <a:prstGeom prst="rect">
            <a:avLst/>
          </a:prstGeom>
          <a:noFill/>
        </p:spPr>
        <p:txBody>
          <a:bodyPr wrap="square" rtlCol="0">
            <a:spAutoFit/>
          </a:bodyPr>
          <a:lstStyle/>
          <a:p>
            <a:r>
              <a:rPr lang="en-US" sz="1400" b="1" dirty="0" err="1"/>
              <a:t>Druggability</a:t>
            </a:r>
            <a:r>
              <a:rPr lang="en-US" sz="1400" b="1" dirty="0"/>
              <a:t> analysis:</a:t>
            </a:r>
            <a:r>
              <a:rPr lang="en-US" sz="1400" dirty="0"/>
              <a:t> pseudo-</a:t>
            </a:r>
            <a:r>
              <a:rPr lang="en-US" sz="1400" dirty="0" err="1"/>
              <a:t>apo</a:t>
            </a:r>
            <a:r>
              <a:rPr lang="en-US" sz="1400" dirty="0"/>
              <a:t> A</a:t>
            </a:r>
            <a:r>
              <a:rPr lang="en-US" sz="1400" baseline="-25000" dirty="0"/>
              <a:t>2A</a:t>
            </a:r>
            <a:r>
              <a:rPr lang="en-US" sz="1400" dirty="0"/>
              <a:t>R binding site and an overlaid docking of </a:t>
            </a:r>
            <a:r>
              <a:rPr lang="en-US" sz="1400" dirty="0" smtClean="0"/>
              <a:t>a </a:t>
            </a:r>
            <a:r>
              <a:rPr lang="en-US" sz="1400" dirty="0" err="1" smtClean="0"/>
              <a:t>chromone</a:t>
            </a:r>
            <a:r>
              <a:rPr lang="en-US" sz="1400" dirty="0" smtClean="0"/>
              <a:t> </a:t>
            </a:r>
            <a:r>
              <a:rPr lang="en-US" sz="1400" dirty="0"/>
              <a:t>ligand. The grey mesh </a:t>
            </a:r>
            <a:r>
              <a:rPr lang="en-US" sz="1400" dirty="0" smtClean="0"/>
              <a:t>shows </a:t>
            </a:r>
            <a:r>
              <a:rPr lang="en-US" sz="1400" dirty="0"/>
              <a:t>the shape and size of the binding </a:t>
            </a:r>
            <a:r>
              <a:rPr lang="en-US" sz="1400" dirty="0" smtClean="0"/>
              <a:t>site; colored </a:t>
            </a:r>
            <a:r>
              <a:rPr lang="en-US" sz="1400" dirty="0"/>
              <a:t>spheres represent calculated water molecules in the pseudo-</a:t>
            </a:r>
            <a:r>
              <a:rPr lang="en-US" sz="1400" dirty="0" err="1"/>
              <a:t>apo</a:t>
            </a:r>
            <a:r>
              <a:rPr lang="en-US" sz="1400" dirty="0"/>
              <a:t> </a:t>
            </a:r>
            <a:r>
              <a:rPr lang="en-US" sz="1400" dirty="0" smtClean="0"/>
              <a:t>site; yellow </a:t>
            </a:r>
            <a:r>
              <a:rPr lang="en-US" sz="1400" dirty="0"/>
              <a:t>surfaces show </a:t>
            </a:r>
            <a:r>
              <a:rPr lang="en-US" sz="1400" dirty="0" smtClean="0"/>
              <a:t>the lipophilic </a:t>
            </a:r>
            <a:r>
              <a:rPr lang="en-US" sz="1400" dirty="0"/>
              <a:t>hotspots. </a:t>
            </a:r>
            <a:endParaRPr lang="en-US" sz="1400" dirty="0">
              <a:cs typeface="Arial" panose="020B0604020202020204" pitchFamily="34" charset="0"/>
            </a:endParaRPr>
          </a:p>
        </p:txBody>
      </p:sp>
      <p:pic>
        <p:nvPicPr>
          <p:cNvPr id="5" name="Picture 4"/>
          <p:cNvPicPr>
            <a:picLocks noChangeAspect="1"/>
          </p:cNvPicPr>
          <p:nvPr/>
        </p:nvPicPr>
        <p:blipFill>
          <a:blip r:embed="rId4"/>
          <a:stretch>
            <a:fillRect/>
          </a:stretch>
        </p:blipFill>
        <p:spPr>
          <a:xfrm>
            <a:off x="5657012" y="4310133"/>
            <a:ext cx="2171888" cy="1775614"/>
          </a:xfrm>
          <a:prstGeom prst="rect">
            <a:avLst/>
          </a:prstGeom>
        </p:spPr>
      </p:pic>
      <p:sp>
        <p:nvSpPr>
          <p:cNvPr id="6" name="Rectangle 5"/>
          <p:cNvSpPr/>
          <p:nvPr/>
        </p:nvSpPr>
        <p:spPr>
          <a:xfrm>
            <a:off x="73127" y="4322711"/>
            <a:ext cx="5796450" cy="2031325"/>
          </a:xfrm>
          <a:prstGeom prst="rect">
            <a:avLst/>
          </a:prstGeom>
        </p:spPr>
        <p:txBody>
          <a:bodyPr wrap="square">
            <a:spAutoFit/>
          </a:bodyPr>
          <a:lstStyle/>
          <a:p>
            <a:pPr marL="91440" lvl="0" indent="-137160">
              <a:buFont typeface="Arial" panose="020B0604020202020204" pitchFamily="34" charset="0"/>
              <a:buChar char="•"/>
              <a:defRPr/>
            </a:pPr>
            <a:r>
              <a:rPr lang="en-US" dirty="0" smtClean="0">
                <a:solidFill>
                  <a:srgbClr val="000000"/>
                </a:solidFill>
              </a:rPr>
              <a:t> AstraZeneca </a:t>
            </a:r>
            <a:r>
              <a:rPr lang="en-US" dirty="0">
                <a:solidFill>
                  <a:srgbClr val="000000"/>
                </a:solidFill>
              </a:rPr>
              <a:t>and </a:t>
            </a:r>
            <a:r>
              <a:rPr lang="en-US" dirty="0" err="1">
                <a:solidFill>
                  <a:srgbClr val="000000"/>
                </a:solidFill>
              </a:rPr>
              <a:t>Heptares</a:t>
            </a:r>
            <a:r>
              <a:rPr lang="en-US" dirty="0">
                <a:solidFill>
                  <a:srgbClr val="000000"/>
                </a:solidFill>
              </a:rPr>
              <a:t> have progressed AZD4635 in combination with </a:t>
            </a:r>
            <a:r>
              <a:rPr lang="en-US" dirty="0" err="1">
                <a:solidFill>
                  <a:srgbClr val="000000"/>
                </a:solidFill>
              </a:rPr>
              <a:t>Duvalumab</a:t>
            </a:r>
            <a:r>
              <a:rPr lang="en-US" dirty="0">
                <a:solidFill>
                  <a:srgbClr val="000000"/>
                </a:solidFill>
              </a:rPr>
              <a:t> into Phase 1b clinical trials (</a:t>
            </a:r>
            <a:r>
              <a:rPr lang="en-US" dirty="0">
                <a:hlinkClick r:id="rId5"/>
              </a:rPr>
              <a:t>NCT02740985</a:t>
            </a:r>
            <a:r>
              <a:rPr lang="en-US" dirty="0">
                <a:solidFill>
                  <a:srgbClr val="000000"/>
                </a:solidFill>
              </a:rPr>
              <a:t>) for Patients With Advanced Solid Malignancies, Non-Small Cell Lung Cancer (NSCLC), Metastatic Castrate-Resistant Prostate Carcinoma (</a:t>
            </a:r>
            <a:r>
              <a:rPr lang="en-US" dirty="0" err="1">
                <a:solidFill>
                  <a:srgbClr val="000000"/>
                </a:solidFill>
              </a:rPr>
              <a:t>mCRPC</a:t>
            </a:r>
            <a:r>
              <a:rPr lang="en-US" dirty="0">
                <a:solidFill>
                  <a:srgbClr val="000000"/>
                </a:solidFill>
              </a:rPr>
              <a:t>) &amp; Colorectal Carcinoma (CRC).</a:t>
            </a:r>
          </a:p>
        </p:txBody>
      </p:sp>
      <p:sp>
        <p:nvSpPr>
          <p:cNvPr id="7" name="Rectangle 6"/>
          <p:cNvSpPr/>
          <p:nvPr/>
        </p:nvSpPr>
        <p:spPr>
          <a:xfrm>
            <a:off x="6536094" y="5909122"/>
            <a:ext cx="1144865" cy="369332"/>
          </a:xfrm>
          <a:prstGeom prst="rect">
            <a:avLst/>
          </a:prstGeom>
        </p:spPr>
        <p:txBody>
          <a:bodyPr wrap="none">
            <a:spAutoFit/>
          </a:bodyPr>
          <a:lstStyle/>
          <a:p>
            <a:r>
              <a:rPr lang="en-US" dirty="0">
                <a:solidFill>
                  <a:srgbClr val="000000"/>
                </a:solidFill>
              </a:rPr>
              <a:t>AZD4635</a:t>
            </a:r>
            <a:endParaRPr lang="en-US" dirty="0"/>
          </a:p>
        </p:txBody>
      </p:sp>
    </p:spTree>
    <p:extLst>
      <p:ext uri="{BB962C8B-B14F-4D97-AF65-F5344CB8AC3E}">
        <p14:creationId xmlns:p14="http://schemas.microsoft.com/office/powerpoint/2010/main" val="37524354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6" y="0"/>
            <a:ext cx="11805568" cy="926157"/>
          </a:xfrm>
        </p:spPr>
        <p:txBody>
          <a:bodyPr>
            <a:noAutofit/>
          </a:bodyPr>
          <a:lstStyle/>
          <a:p>
            <a:r>
              <a:rPr lang="en-US" sz="6000" dirty="0" smtClean="0"/>
              <a:t>Top predicted genes in ovarian cancer</a:t>
            </a:r>
            <a:endParaRPr lang="en-US" sz="6000" dirty="0"/>
          </a:p>
        </p:txBody>
      </p:sp>
      <p:sp>
        <p:nvSpPr>
          <p:cNvPr id="10" name="Rectangle 96"/>
          <p:cNvSpPr>
            <a:spLocks noChangeArrowheads="1"/>
          </p:cNvSpPr>
          <p:nvPr/>
        </p:nvSpPr>
        <p:spPr bwMode="auto">
          <a:xfrm>
            <a:off x="8716826"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11/14/18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2" name="Text Box 243"/>
          <p:cNvSpPr txBox="1">
            <a:spLocks noChangeArrowheads="1"/>
          </p:cNvSpPr>
          <p:nvPr/>
        </p:nvSpPr>
        <p:spPr bwMode="auto">
          <a:xfrm>
            <a:off x="14822" y="6527542"/>
            <a:ext cx="4115357"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Spheroid tumor</a:t>
            </a:r>
            <a:r>
              <a:rPr kumimoji="0" lang="en-US" sz="1400" b="0" i="0"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&amp; PDX</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work by Mara Steinkamp</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1" name="Picture 10"/>
          <p:cNvPicPr>
            <a:picLocks noChangeAspect="1"/>
          </p:cNvPicPr>
          <p:nvPr/>
        </p:nvPicPr>
        <p:blipFill>
          <a:blip r:embed="rId2"/>
          <a:stretch>
            <a:fillRect/>
          </a:stretch>
        </p:blipFill>
        <p:spPr>
          <a:xfrm>
            <a:off x="10559563" y="6212197"/>
            <a:ext cx="1623201" cy="602032"/>
          </a:xfrm>
          <a:prstGeom prst="rect">
            <a:avLst/>
          </a:prstGeom>
        </p:spPr>
      </p:pic>
      <p:sp>
        <p:nvSpPr>
          <p:cNvPr id="16" name="TextBox 15">
            <a:extLst>
              <a:ext uri="{FF2B5EF4-FFF2-40B4-BE49-F238E27FC236}">
                <a16:creationId xmlns:a16="http://schemas.microsoft.com/office/drawing/2014/main" id="{609E66B8-C40E-C340-839C-84E4FB5924CD}"/>
              </a:ext>
            </a:extLst>
          </p:cNvPr>
          <p:cNvSpPr txBox="1"/>
          <p:nvPr/>
        </p:nvSpPr>
        <p:spPr>
          <a:xfrm>
            <a:off x="257902" y="783282"/>
            <a:ext cx="10864256" cy="1938992"/>
          </a:xfrm>
          <a:prstGeom prst="rect">
            <a:avLst/>
          </a:prstGeom>
          <a:noFill/>
        </p:spPr>
        <p:txBody>
          <a:bodyPr wrap="none" rtlCol="0">
            <a:spAutoFit/>
          </a:bodyPr>
          <a:lstStyle/>
          <a:p>
            <a:pPr lvl="0">
              <a:defRPr/>
            </a:pPr>
            <a:r>
              <a:rPr lang="en-US" dirty="0">
                <a:solidFill>
                  <a:srgbClr val="000000"/>
                </a:solidFill>
              </a:rPr>
              <a:t>12 RNA samples in total from 4 patients</a:t>
            </a:r>
            <a:r>
              <a:rPr lang="en-US" dirty="0" smtClean="0">
                <a:solidFill>
                  <a:srgbClr val="000000"/>
                </a:solidFill>
              </a:rPr>
              <a:t>:</a:t>
            </a:r>
            <a:endParaRPr lang="en-US" dirty="0">
              <a:solidFill>
                <a:srgbClr val="000000"/>
              </a:solidFill>
            </a:endParaRPr>
          </a:p>
          <a:p>
            <a:pPr lvl="0">
              <a:defRPr/>
            </a:pPr>
            <a:r>
              <a:rPr lang="en-US" dirty="0">
                <a:solidFill>
                  <a:srgbClr val="000000"/>
                </a:solidFill>
              </a:rPr>
              <a:t>	primary spheroids  (Pt3, Pt6, Pt9)</a:t>
            </a:r>
          </a:p>
          <a:p>
            <a:pPr lvl="0">
              <a:defRPr/>
            </a:pPr>
            <a:r>
              <a:rPr lang="en-US" dirty="0">
                <a:solidFill>
                  <a:srgbClr val="000000"/>
                </a:solidFill>
              </a:rPr>
              <a:t>	PDX solid tumors (</a:t>
            </a:r>
            <a:r>
              <a:rPr lang="en-US" dirty="0" err="1">
                <a:solidFill>
                  <a:srgbClr val="000000"/>
                </a:solidFill>
              </a:rPr>
              <a:t>omentum</a:t>
            </a:r>
            <a:r>
              <a:rPr lang="en-US" dirty="0">
                <a:solidFill>
                  <a:srgbClr val="000000"/>
                </a:solidFill>
              </a:rPr>
              <a:t>/ovary) (Pt3, Pt9, Pt29)</a:t>
            </a:r>
          </a:p>
          <a:p>
            <a:pPr lvl="0">
              <a:defRPr/>
            </a:pPr>
            <a:r>
              <a:rPr lang="en-US" dirty="0">
                <a:solidFill>
                  <a:srgbClr val="000000"/>
                </a:solidFill>
              </a:rPr>
              <a:t>	PDX spheroids (Pt3, Pt6, Pt9, Pt29</a:t>
            </a:r>
            <a:r>
              <a:rPr lang="en-US" dirty="0" smtClean="0">
                <a:solidFill>
                  <a:srgbClr val="000000"/>
                </a:solidFill>
              </a:rPr>
              <a:t>)</a:t>
            </a:r>
          </a:p>
          <a:p>
            <a:pPr lvl="0">
              <a:defRPr/>
            </a:pPr>
            <a:endParaRPr lang="en-US" sz="900" dirty="0" smtClean="0">
              <a:solidFill>
                <a:srgbClr val="000000"/>
              </a:solidFill>
            </a:endParaRPr>
          </a:p>
          <a:p>
            <a:pPr>
              <a:defRPr/>
            </a:pPr>
            <a:r>
              <a:rPr lang="en-US" b="1" dirty="0"/>
              <a:t>From the top 63 genes (Machine Learning), 12 genes show significant changes in cancer cells. </a:t>
            </a:r>
          </a:p>
          <a:p>
            <a:pPr lvl="0">
              <a:defRPr/>
            </a:pPr>
            <a:endParaRPr lang="en-US" dirty="0">
              <a:solidFill>
                <a:srgbClr val="000000"/>
              </a:solidFill>
            </a:endParaRPr>
          </a:p>
        </p:txBody>
      </p:sp>
      <p:pic>
        <p:nvPicPr>
          <p:cNvPr id="14" name="Content Placeholder 13"/>
          <p:cNvPicPr>
            <a:picLocks noGrp="1" noChangeAspect="1"/>
          </p:cNvPicPr>
          <p:nvPr>
            <p:ph sz="half" idx="1"/>
          </p:nvPr>
        </p:nvPicPr>
        <p:blipFill>
          <a:blip r:embed="rId3"/>
          <a:stretch>
            <a:fillRect/>
          </a:stretch>
        </p:blipFill>
        <p:spPr>
          <a:xfrm>
            <a:off x="533611" y="2382648"/>
            <a:ext cx="10312838" cy="3005897"/>
          </a:xfrm>
          <a:prstGeom prst="rect">
            <a:avLst/>
          </a:prstGeom>
        </p:spPr>
      </p:pic>
      <p:sp>
        <p:nvSpPr>
          <p:cNvPr id="15" name="TextBox 14"/>
          <p:cNvSpPr txBox="1"/>
          <p:nvPr/>
        </p:nvSpPr>
        <p:spPr>
          <a:xfrm>
            <a:off x="389652" y="5372601"/>
            <a:ext cx="11200435" cy="923330"/>
          </a:xfrm>
          <a:prstGeom prst="rect">
            <a:avLst/>
          </a:prstGeom>
          <a:noFill/>
        </p:spPr>
        <p:txBody>
          <a:bodyPr wrap="square" rtlCol="0">
            <a:spAutoFit/>
          </a:bodyPr>
          <a:lstStyle/>
          <a:p>
            <a:r>
              <a:rPr lang="en-US" dirty="0" smtClean="0">
                <a:cs typeface="Arial" panose="020B0604020202020204" pitchFamily="34" charset="0"/>
              </a:rPr>
              <a:t>10 of these 12 are </a:t>
            </a:r>
            <a:r>
              <a:rPr lang="en-US" u="sng" dirty="0" smtClean="0">
                <a:cs typeface="Arial" panose="020B0604020202020204" pitchFamily="34" charset="0"/>
              </a:rPr>
              <a:t>significantly</a:t>
            </a:r>
            <a:r>
              <a:rPr lang="en-US" dirty="0" smtClean="0">
                <a:cs typeface="Arial" panose="020B0604020202020204" pitchFamily="34" charset="0"/>
              </a:rPr>
              <a:t> upregulated or downregulated in both xenograft solid tumors and spheroids (xenograft or primary). Another </a:t>
            </a:r>
            <a:r>
              <a:rPr lang="en-US" dirty="0"/>
              <a:t>24 genes </a:t>
            </a:r>
            <a:r>
              <a:rPr lang="en-US" dirty="0" smtClean="0"/>
              <a:t>were expressed </a:t>
            </a:r>
            <a:r>
              <a:rPr lang="en-US" dirty="0"/>
              <a:t>but no </a:t>
            </a:r>
            <a:r>
              <a:rPr lang="en-US" dirty="0" smtClean="0"/>
              <a:t>change. 19 </a:t>
            </a:r>
            <a:r>
              <a:rPr lang="en-US" dirty="0"/>
              <a:t>genes </a:t>
            </a:r>
            <a:r>
              <a:rPr lang="en-US" dirty="0" smtClean="0"/>
              <a:t>had low </a:t>
            </a:r>
            <a:r>
              <a:rPr lang="en-US" dirty="0"/>
              <a:t>expression (under 200</a:t>
            </a:r>
            <a:r>
              <a:rPr lang="en-US" dirty="0" smtClean="0"/>
              <a:t>), and 6 </a:t>
            </a:r>
            <a:r>
              <a:rPr lang="en-US" dirty="0"/>
              <a:t>genes </a:t>
            </a:r>
            <a:r>
              <a:rPr lang="en-US" dirty="0" smtClean="0"/>
              <a:t>were not expressed (including ADOR2A, top prediction)</a:t>
            </a:r>
            <a:endParaRPr lang="en-US" dirty="0">
              <a:cs typeface="Arial" panose="020B0604020202020204" pitchFamily="34" charset="0"/>
            </a:endParaRPr>
          </a:p>
        </p:txBody>
      </p:sp>
    </p:spTree>
    <p:extLst>
      <p:ext uri="{BB962C8B-B14F-4D97-AF65-F5344CB8AC3E}">
        <p14:creationId xmlns:p14="http://schemas.microsoft.com/office/powerpoint/2010/main" val="37950139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6" y="0"/>
            <a:ext cx="11805568" cy="926157"/>
          </a:xfrm>
        </p:spPr>
        <p:txBody>
          <a:bodyPr>
            <a:noAutofit/>
          </a:bodyPr>
          <a:lstStyle/>
          <a:p>
            <a:r>
              <a:rPr lang="en-US" sz="6000" dirty="0" smtClean="0"/>
              <a:t>Top genes in ovarian cancer</a:t>
            </a:r>
            <a:endParaRPr lang="en-US" sz="6000" dirty="0"/>
          </a:p>
        </p:txBody>
      </p:sp>
      <p:sp>
        <p:nvSpPr>
          <p:cNvPr id="10" name="Rectangle 96"/>
          <p:cNvSpPr>
            <a:spLocks noChangeArrowheads="1"/>
          </p:cNvSpPr>
          <p:nvPr/>
        </p:nvSpPr>
        <p:spPr bwMode="auto">
          <a:xfrm>
            <a:off x="8716826"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12/05/18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2" name="Text Box 243"/>
          <p:cNvSpPr txBox="1">
            <a:spLocks noChangeArrowheads="1"/>
          </p:cNvSpPr>
          <p:nvPr/>
        </p:nvSpPr>
        <p:spPr bwMode="auto">
          <a:xfrm>
            <a:off x="14822" y="6527542"/>
            <a:ext cx="355776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Comparisons by Angela </a:t>
            </a:r>
            <a:r>
              <a:rPr kumimoji="0" lang="en-US" sz="1400" b="0" i="0" u="none" strike="noStrike" kern="1200" cap="none" spc="0" normalizeH="0" baseline="0" noProof="0" dirty="0" err="1" smtClean="0">
                <a:ln>
                  <a:noFill/>
                </a:ln>
                <a:solidFill>
                  <a:srgbClr val="000000"/>
                </a:solidFill>
                <a:effectLst/>
                <a:uLnTx/>
                <a:uFillTx/>
                <a:latin typeface="Rockwell" panose="02060603020205020403"/>
                <a:ea typeface="Verdana" pitchFamily="34" charset="0"/>
                <a:cs typeface="Calibri" panose="020F0502020204030204" pitchFamily="34" charset="0"/>
              </a:rPr>
              <a:t>Wandinger</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Ness</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1" name="Picture 10"/>
          <p:cNvPicPr>
            <a:picLocks noChangeAspect="1"/>
          </p:cNvPicPr>
          <p:nvPr/>
        </p:nvPicPr>
        <p:blipFill>
          <a:blip r:embed="rId2"/>
          <a:stretch>
            <a:fillRect/>
          </a:stretch>
        </p:blipFill>
        <p:spPr>
          <a:xfrm>
            <a:off x="10559563" y="6212197"/>
            <a:ext cx="1623201" cy="602032"/>
          </a:xfrm>
          <a:prstGeom prst="rect">
            <a:avLst/>
          </a:prstGeom>
        </p:spPr>
      </p:pic>
      <p:sp>
        <p:nvSpPr>
          <p:cNvPr id="16" name="TextBox 15">
            <a:extLst>
              <a:ext uri="{FF2B5EF4-FFF2-40B4-BE49-F238E27FC236}">
                <a16:creationId xmlns:a16="http://schemas.microsoft.com/office/drawing/2014/main" id="{609E66B8-C40E-C340-839C-84E4FB5924CD}"/>
              </a:ext>
            </a:extLst>
          </p:cNvPr>
          <p:cNvSpPr txBox="1"/>
          <p:nvPr/>
        </p:nvSpPr>
        <p:spPr>
          <a:xfrm>
            <a:off x="257902" y="1105498"/>
            <a:ext cx="10092763" cy="1754326"/>
          </a:xfrm>
          <a:prstGeom prst="rect">
            <a:avLst/>
          </a:prstGeom>
          <a:noFill/>
        </p:spPr>
        <p:txBody>
          <a:bodyPr wrap="none" rtlCol="0">
            <a:spAutoFit/>
          </a:bodyPr>
          <a:lstStyle/>
          <a:p>
            <a:pPr lvl="0">
              <a:defRPr/>
            </a:pPr>
            <a:r>
              <a:rPr lang="en-US" dirty="0" smtClean="0">
                <a:solidFill>
                  <a:srgbClr val="000000"/>
                </a:solidFill>
              </a:rPr>
              <a:t>Data from Pearce, OTM et al., </a:t>
            </a:r>
            <a:r>
              <a:rPr lang="en-US" i="1" dirty="0"/>
              <a:t>Cancer </a:t>
            </a:r>
            <a:r>
              <a:rPr lang="en-US" i="1" dirty="0" err="1"/>
              <a:t>Discov</a:t>
            </a:r>
            <a:r>
              <a:rPr lang="en-US" i="1" dirty="0"/>
              <a:t>.</a:t>
            </a:r>
            <a:r>
              <a:rPr lang="en-US" dirty="0"/>
              <a:t> </a:t>
            </a:r>
            <a:r>
              <a:rPr lang="en-US" b="1" dirty="0"/>
              <a:t>2018</a:t>
            </a:r>
            <a:r>
              <a:rPr lang="en-US" dirty="0"/>
              <a:t> </a:t>
            </a:r>
            <a:r>
              <a:rPr lang="en-US" dirty="0" smtClean="0"/>
              <a:t>8: 304–319</a:t>
            </a:r>
            <a:endParaRPr lang="en-US" dirty="0">
              <a:solidFill>
                <a:srgbClr val="000000"/>
              </a:solidFill>
            </a:endParaRPr>
          </a:p>
          <a:p>
            <a:r>
              <a:rPr lang="en-US" dirty="0">
                <a:solidFill>
                  <a:srgbClr val="000000"/>
                </a:solidFill>
              </a:rPr>
              <a:t>	</a:t>
            </a:r>
            <a:r>
              <a:rPr lang="en-US" dirty="0" smtClean="0">
                <a:solidFill>
                  <a:srgbClr val="000000"/>
                </a:solidFill>
              </a:rPr>
              <a:t>genomic data from biopsies of </a:t>
            </a:r>
            <a:r>
              <a:rPr lang="en-US" dirty="0" smtClean="0"/>
              <a:t>high-grade </a:t>
            </a:r>
            <a:r>
              <a:rPr lang="en-US" dirty="0"/>
              <a:t>serous ovarian cancer </a:t>
            </a:r>
            <a:r>
              <a:rPr lang="en-US" dirty="0" smtClean="0"/>
              <a:t>metastases (36 patients)</a:t>
            </a:r>
            <a:endParaRPr lang="en-US" sz="900" dirty="0" smtClean="0">
              <a:solidFill>
                <a:srgbClr val="000000"/>
              </a:solidFill>
            </a:endParaRPr>
          </a:p>
          <a:p>
            <a:pPr>
              <a:defRPr/>
            </a:pPr>
            <a:endParaRPr lang="en-US" b="1" dirty="0" smtClean="0"/>
          </a:p>
          <a:p>
            <a:pPr>
              <a:defRPr/>
            </a:pPr>
            <a:r>
              <a:rPr lang="en-US" b="1" dirty="0" smtClean="0"/>
              <a:t>Of the statistically relevant genes</a:t>
            </a:r>
            <a:r>
              <a:rPr lang="en-US" b="1" dirty="0"/>
              <a:t>, </a:t>
            </a:r>
            <a:r>
              <a:rPr lang="en-US" b="1" dirty="0" smtClean="0"/>
              <a:t>8 match the top 63 predicted MP-ML genes: </a:t>
            </a:r>
          </a:p>
          <a:p>
            <a:pPr>
              <a:defRPr/>
            </a:pPr>
            <a:r>
              <a:rPr lang="en-US" dirty="0" smtClean="0"/>
              <a:t>	AHNAK, ALOX15, ATP2B4, CCNH, FOXM1, PCOLCE2, SFRP1, and TIPARP</a:t>
            </a:r>
            <a:endParaRPr lang="en-US" dirty="0"/>
          </a:p>
          <a:p>
            <a:pPr lvl="0">
              <a:defRPr/>
            </a:pPr>
            <a:endParaRPr lang="en-US" dirty="0">
              <a:solidFill>
                <a:srgbClr val="000000"/>
              </a:solidFill>
            </a:endParaRPr>
          </a:p>
        </p:txBody>
      </p:sp>
      <p:sp>
        <p:nvSpPr>
          <p:cNvPr id="15" name="TextBox 14"/>
          <p:cNvSpPr txBox="1"/>
          <p:nvPr/>
        </p:nvSpPr>
        <p:spPr>
          <a:xfrm>
            <a:off x="389652" y="5137468"/>
            <a:ext cx="11200435" cy="369332"/>
          </a:xfrm>
          <a:prstGeom prst="rect">
            <a:avLst/>
          </a:prstGeom>
          <a:noFill/>
        </p:spPr>
        <p:txBody>
          <a:bodyPr wrap="square" rtlCol="0">
            <a:spAutoFit/>
          </a:bodyPr>
          <a:lstStyle/>
          <a:p>
            <a:r>
              <a:rPr lang="en-US" dirty="0" smtClean="0">
                <a:cs typeface="Arial" panose="020B0604020202020204" pitchFamily="34" charset="0"/>
              </a:rPr>
              <a:t>In total, 29 exact genes and 20 related genes from the top 63 are present in the Pearce set.</a:t>
            </a:r>
            <a:endParaRPr lang="en-US" dirty="0">
              <a:cs typeface="Arial" panose="020B0604020202020204" pitchFamily="34" charset="0"/>
            </a:endParaRPr>
          </a:p>
        </p:txBody>
      </p:sp>
      <p:sp>
        <p:nvSpPr>
          <p:cNvPr id="4" name="Content Placeholder 3"/>
          <p:cNvSpPr>
            <a:spLocks noGrp="1"/>
          </p:cNvSpPr>
          <p:nvPr>
            <p:ph sz="half" idx="1"/>
          </p:nvPr>
        </p:nvSpPr>
        <p:spPr>
          <a:xfrm>
            <a:off x="1069847" y="2908669"/>
            <a:ext cx="10660599" cy="992777"/>
          </a:xfrm>
        </p:spPr>
        <p:txBody>
          <a:bodyPr>
            <a:normAutofit/>
          </a:bodyPr>
          <a:lstStyle/>
          <a:p>
            <a:r>
              <a:rPr lang="en-US" sz="1800" dirty="0"/>
              <a:t>ADARB1, AHNAK, ALOX15, ARAP1, ATP2B1, ATP2B4, CARD8, CCNH, CDK5RAP3, EGR3, FOXM1, FSTL3, GPX8, HEG1, IGFBP2, LMAN2, NME2, NR4A2, PCOLCE2, PHF11, PRMT6, PSMB10, PTGES2, RCAN3, S1PR3, SFRP1, SLC2A3, TIPARP, </a:t>
            </a:r>
            <a:r>
              <a:rPr lang="en-US" sz="1800" dirty="0" smtClean="0"/>
              <a:t> and TNFSF12 match MP-ML and the Pearce set. </a:t>
            </a:r>
            <a:endParaRPr lang="en-US" sz="1800" dirty="0"/>
          </a:p>
        </p:txBody>
      </p:sp>
      <p:sp>
        <p:nvSpPr>
          <p:cNvPr id="13" name="Content Placeholder 3"/>
          <p:cNvSpPr>
            <a:spLocks noGrp="1"/>
          </p:cNvSpPr>
          <p:nvPr>
            <p:ph sz="half" idx="1"/>
          </p:nvPr>
        </p:nvSpPr>
        <p:spPr>
          <a:xfrm>
            <a:off x="1069846" y="3916183"/>
            <a:ext cx="10660599" cy="992777"/>
          </a:xfrm>
        </p:spPr>
        <p:txBody>
          <a:bodyPr>
            <a:normAutofit/>
          </a:bodyPr>
          <a:lstStyle/>
          <a:p>
            <a:r>
              <a:rPr lang="en-US" sz="1800" dirty="0"/>
              <a:t>ADORA2A, ARL2, CD226, COMMD1, COPS5, CSRP1, GDF15, GLS2, HDHD3, HES1, IQGAP1, LIMS1, MAP1S, MCM10, PLA2G10, PLA2G2D, PTGER2, RAB6A, RAD17, and </a:t>
            </a:r>
            <a:r>
              <a:rPr lang="en-US" sz="1800" dirty="0" smtClean="0"/>
              <a:t>TNFAIP6 are </a:t>
            </a:r>
            <a:r>
              <a:rPr lang="en-US" sz="1800" i="1" dirty="0" smtClean="0"/>
              <a:t>genes predicted by </a:t>
            </a:r>
            <a:r>
              <a:rPr lang="en-US" sz="1800" dirty="0" err="1" smtClean="0"/>
              <a:t>by</a:t>
            </a:r>
            <a:r>
              <a:rPr lang="en-US" sz="1800" dirty="0" smtClean="0"/>
              <a:t> MP-ML that match </a:t>
            </a:r>
            <a:r>
              <a:rPr lang="en-US" sz="1800" i="1" dirty="0"/>
              <a:t>related </a:t>
            </a:r>
            <a:r>
              <a:rPr lang="en-US" sz="1800" dirty="0" smtClean="0"/>
              <a:t>genes in the Pearce set. </a:t>
            </a:r>
            <a:endParaRPr lang="en-US" sz="1800" dirty="0"/>
          </a:p>
        </p:txBody>
      </p:sp>
    </p:spTree>
    <p:extLst>
      <p:ext uri="{BB962C8B-B14F-4D97-AF65-F5344CB8AC3E}">
        <p14:creationId xmlns:p14="http://schemas.microsoft.com/office/powerpoint/2010/main" val="5410036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6" y="0"/>
            <a:ext cx="11049871" cy="926157"/>
          </a:xfrm>
        </p:spPr>
        <p:txBody>
          <a:bodyPr>
            <a:noAutofit/>
          </a:bodyPr>
          <a:lstStyle/>
          <a:p>
            <a:r>
              <a:rPr lang="en-US" sz="6000" dirty="0" smtClean="0"/>
              <a:t>Prostate cancer </a:t>
            </a:r>
            <a:r>
              <a:rPr lang="en-US" sz="6000" dirty="0" err="1" smtClean="0"/>
              <a:t>metapath</a:t>
            </a:r>
            <a:r>
              <a:rPr lang="en-US" sz="6000" dirty="0" smtClean="0"/>
              <a:t> Model</a:t>
            </a:r>
            <a:endParaRPr lang="en-US" sz="6000" dirty="0"/>
          </a:p>
        </p:txBody>
      </p:sp>
      <p:sp>
        <p:nvSpPr>
          <p:cNvPr id="3" name="Content Placeholder 2"/>
          <p:cNvSpPr>
            <a:spLocks noGrp="1"/>
          </p:cNvSpPr>
          <p:nvPr>
            <p:ph sz="half" idx="1"/>
          </p:nvPr>
        </p:nvSpPr>
        <p:spPr>
          <a:xfrm>
            <a:off x="87086" y="962432"/>
            <a:ext cx="11895908" cy="5565110"/>
          </a:xfrm>
        </p:spPr>
        <p:txBody>
          <a:bodyPr>
            <a:normAutofit/>
          </a:bodyPr>
          <a:lstStyle/>
          <a:p>
            <a:r>
              <a:rPr lang="en-US" sz="1400" b="1" dirty="0"/>
              <a:t>From:</a:t>
            </a:r>
            <a:r>
              <a:rPr lang="en-US" sz="1400" dirty="0"/>
              <a:t> </a:t>
            </a:r>
            <a:r>
              <a:rPr lang="en-US" sz="1400" dirty="0" err="1"/>
              <a:t>Artem</a:t>
            </a:r>
            <a:r>
              <a:rPr lang="en-US" sz="1400" dirty="0"/>
              <a:t> </a:t>
            </a:r>
            <a:r>
              <a:rPr lang="en-US" sz="1400" dirty="0" err="1"/>
              <a:t>Cherkasov</a:t>
            </a:r>
            <a:r>
              <a:rPr lang="en-US" sz="1400" dirty="0"/>
              <a:t> &lt;acherkasov@prostatecentre.com&gt; </a:t>
            </a:r>
            <a:br>
              <a:rPr lang="en-US" sz="1400" dirty="0"/>
            </a:br>
            <a:r>
              <a:rPr lang="en-US" sz="1400" b="1" dirty="0"/>
              <a:t>Sent:</a:t>
            </a:r>
            <a:r>
              <a:rPr lang="en-US" sz="1400" dirty="0"/>
              <a:t> Thursday, October 25, 2018 4:59 PM</a:t>
            </a:r>
            <a:br>
              <a:rPr lang="en-US" sz="1400" dirty="0"/>
            </a:br>
            <a:r>
              <a:rPr lang="en-US" sz="1400" b="1" dirty="0"/>
              <a:t>To:</a:t>
            </a:r>
            <a:r>
              <a:rPr lang="en-US" sz="1400" dirty="0"/>
              <a:t> Tudor </a:t>
            </a:r>
            <a:r>
              <a:rPr lang="en-US" sz="1400" dirty="0" err="1"/>
              <a:t>Oprea</a:t>
            </a:r>
            <a:r>
              <a:rPr lang="en-US" sz="1400" dirty="0"/>
              <a:t> &lt;TOprea@salud.unm.edu&gt;</a:t>
            </a:r>
            <a:br>
              <a:rPr lang="en-US" sz="1400" dirty="0"/>
            </a:br>
            <a:r>
              <a:rPr lang="en-US" sz="1400" b="1" dirty="0"/>
              <a:t>Cc:</a:t>
            </a:r>
            <a:r>
              <a:rPr lang="en-US" sz="1400" dirty="0"/>
              <a:t> </a:t>
            </a:r>
            <a:r>
              <a:rPr lang="en-US" sz="1400" dirty="0" err="1"/>
              <a:t>Kriti</a:t>
            </a:r>
            <a:r>
              <a:rPr lang="en-US" sz="1400" dirty="0"/>
              <a:t> Singh &lt;ksingh@prostatecentre.com&gt;; Michael </a:t>
            </a:r>
            <a:r>
              <a:rPr lang="en-US" sz="1400" dirty="0" err="1"/>
              <a:t>Hsing</a:t>
            </a:r>
            <a:r>
              <a:rPr lang="en-US" sz="1400" dirty="0"/>
              <a:t> &lt;mhsing@prostatecentre.com&gt;</a:t>
            </a:r>
            <a:br>
              <a:rPr lang="en-US" sz="1400" dirty="0"/>
            </a:br>
            <a:r>
              <a:rPr lang="en-US" sz="1400" b="1" dirty="0"/>
              <a:t>Subject:</a:t>
            </a:r>
            <a:r>
              <a:rPr lang="en-US" sz="1400" dirty="0"/>
              <a:t> </a:t>
            </a:r>
            <a:r>
              <a:rPr lang="en-US" sz="1400" dirty="0" err="1"/>
              <a:t>PCa</a:t>
            </a:r>
            <a:r>
              <a:rPr lang="en-US" sz="1400" dirty="0"/>
              <a:t> genes</a:t>
            </a:r>
          </a:p>
          <a:p>
            <a:r>
              <a:rPr lang="en-CA" dirty="0"/>
              <a:t>We cross-referenced your gene list with those that are overexpressed from our previous TCGA </a:t>
            </a:r>
            <a:r>
              <a:rPr lang="en-CA" dirty="0" smtClean="0"/>
              <a:t> gene </a:t>
            </a:r>
            <a:r>
              <a:rPr lang="en-CA" dirty="0"/>
              <a:t>expression analysis (comparing 498 </a:t>
            </a:r>
            <a:r>
              <a:rPr lang="en-CA" dirty="0" err="1"/>
              <a:t>PCa</a:t>
            </a:r>
            <a:r>
              <a:rPr lang="en-CA" dirty="0"/>
              <a:t> patient samples vs. 52 normal samples</a:t>
            </a:r>
            <a:r>
              <a:rPr lang="en-CA" dirty="0" smtClean="0"/>
              <a:t>).  There </a:t>
            </a:r>
            <a:r>
              <a:rPr lang="en-CA" dirty="0"/>
              <a:t>are a total of 744 genes that are overexpressed in the TCGA set, based on the threshold: fold change &gt;= 2, and adjusted p-value &lt;= </a:t>
            </a:r>
            <a:r>
              <a:rPr lang="en-CA" dirty="0" smtClean="0"/>
              <a:t>0.05.</a:t>
            </a:r>
            <a:r>
              <a:rPr lang="en-US" dirty="0"/>
              <a:t> </a:t>
            </a:r>
            <a:r>
              <a:rPr lang="en-US" dirty="0" smtClean="0"/>
              <a:t> </a:t>
            </a:r>
            <a:r>
              <a:rPr lang="en-CA" dirty="0" smtClean="0"/>
              <a:t>9 </a:t>
            </a:r>
            <a:r>
              <a:rPr lang="en-CA" dirty="0"/>
              <a:t>of </a:t>
            </a:r>
            <a:r>
              <a:rPr lang="en-CA" dirty="0" smtClean="0"/>
              <a:t>these are in </a:t>
            </a:r>
            <a:r>
              <a:rPr lang="en-US" dirty="0" smtClean="0"/>
              <a:t>the ML prediction list</a:t>
            </a:r>
            <a:r>
              <a:rPr lang="en-CA" dirty="0" smtClean="0"/>
              <a:t>.</a:t>
            </a:r>
            <a:endParaRPr lang="en-US" dirty="0"/>
          </a:p>
        </p:txBody>
      </p:sp>
      <p:sp>
        <p:nvSpPr>
          <p:cNvPr id="10" name="Rectangle 96"/>
          <p:cNvSpPr>
            <a:spLocks noChangeArrowheads="1"/>
          </p:cNvSpPr>
          <p:nvPr/>
        </p:nvSpPr>
        <p:spPr bwMode="auto">
          <a:xfrm>
            <a:off x="8716826" y="6553201"/>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12/05/18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12" name="Text Box 243"/>
          <p:cNvSpPr txBox="1">
            <a:spLocks noChangeArrowheads="1"/>
          </p:cNvSpPr>
          <p:nvPr/>
        </p:nvSpPr>
        <p:spPr bwMode="auto">
          <a:xfrm>
            <a:off x="14822" y="6527542"/>
            <a:ext cx="4368375"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Work by Art Cherkasov, Mike Hsing and Kriti Singh</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1" name="Picture 10"/>
          <p:cNvPicPr>
            <a:picLocks noChangeAspect="1"/>
          </p:cNvPicPr>
          <p:nvPr/>
        </p:nvPicPr>
        <p:blipFill>
          <a:blip r:embed="rId2"/>
          <a:stretch>
            <a:fillRect/>
          </a:stretch>
        </p:blipFill>
        <p:spPr>
          <a:xfrm>
            <a:off x="10559563" y="6212197"/>
            <a:ext cx="1623201" cy="602032"/>
          </a:xfrm>
          <a:prstGeom prst="rect">
            <a:avLst/>
          </a:prstGeom>
        </p:spPr>
      </p:pic>
      <p:graphicFrame>
        <p:nvGraphicFramePr>
          <p:cNvPr id="7" name="Content Placeholder 6"/>
          <p:cNvGraphicFramePr>
            <a:graphicFrameLocks noGrp="1"/>
          </p:cNvGraphicFramePr>
          <p:nvPr>
            <p:ph sz="half" idx="2"/>
            <p:extLst>
              <p:ext uri="{D42A27DB-BD31-4B8C-83A1-F6EECF244321}">
                <p14:modId xmlns:p14="http://schemas.microsoft.com/office/powerpoint/2010/main" val="1732815675"/>
              </p:ext>
            </p:extLst>
          </p:nvPr>
        </p:nvGraphicFramePr>
        <p:xfrm>
          <a:off x="559690" y="3304750"/>
          <a:ext cx="10933281" cy="2599670"/>
        </p:xfrm>
        <a:graphic>
          <a:graphicData uri="http://schemas.openxmlformats.org/drawingml/2006/table">
            <a:tbl>
              <a:tblPr>
                <a:tableStyleId>{5C22544A-7EE6-4342-B048-85BDC9FD1C3A}</a:tableStyleId>
              </a:tblPr>
              <a:tblGrid>
                <a:gridCol w="1182024">
                  <a:extLst>
                    <a:ext uri="{9D8B030D-6E8A-4147-A177-3AD203B41FA5}">
                      <a16:colId xmlns:a16="http://schemas.microsoft.com/office/drawing/2014/main" val="968327865"/>
                    </a:ext>
                  </a:extLst>
                </a:gridCol>
                <a:gridCol w="2577737">
                  <a:extLst>
                    <a:ext uri="{9D8B030D-6E8A-4147-A177-3AD203B41FA5}">
                      <a16:colId xmlns:a16="http://schemas.microsoft.com/office/drawing/2014/main" val="3776350230"/>
                    </a:ext>
                  </a:extLst>
                </a:gridCol>
                <a:gridCol w="2664484">
                  <a:extLst>
                    <a:ext uri="{9D8B030D-6E8A-4147-A177-3AD203B41FA5}">
                      <a16:colId xmlns:a16="http://schemas.microsoft.com/office/drawing/2014/main" val="691779130"/>
                    </a:ext>
                  </a:extLst>
                </a:gridCol>
                <a:gridCol w="934985">
                  <a:extLst>
                    <a:ext uri="{9D8B030D-6E8A-4147-A177-3AD203B41FA5}">
                      <a16:colId xmlns:a16="http://schemas.microsoft.com/office/drawing/2014/main" val="4291861419"/>
                    </a:ext>
                  </a:extLst>
                </a:gridCol>
                <a:gridCol w="1161189">
                  <a:extLst>
                    <a:ext uri="{9D8B030D-6E8A-4147-A177-3AD203B41FA5}">
                      <a16:colId xmlns:a16="http://schemas.microsoft.com/office/drawing/2014/main" val="136528739"/>
                    </a:ext>
                  </a:extLst>
                </a:gridCol>
                <a:gridCol w="1327074">
                  <a:extLst>
                    <a:ext uri="{9D8B030D-6E8A-4147-A177-3AD203B41FA5}">
                      <a16:colId xmlns:a16="http://schemas.microsoft.com/office/drawing/2014/main" val="1686250796"/>
                    </a:ext>
                  </a:extLst>
                </a:gridCol>
                <a:gridCol w="1085788">
                  <a:extLst>
                    <a:ext uri="{9D8B030D-6E8A-4147-A177-3AD203B41FA5}">
                      <a16:colId xmlns:a16="http://schemas.microsoft.com/office/drawing/2014/main" val="3035519742"/>
                    </a:ext>
                  </a:extLst>
                </a:gridCol>
              </a:tblGrid>
              <a:tr h="245926">
                <a:tc>
                  <a:txBody>
                    <a:bodyPr/>
                    <a:lstStyle/>
                    <a:p>
                      <a:pPr algn="ctr" fontAlgn="ctr"/>
                      <a:r>
                        <a:rPr lang="en-US" sz="1400" b="1" u="none" strike="noStrike" dirty="0">
                          <a:effectLst/>
                        </a:rPr>
                        <a:t>Gene symbol</a:t>
                      </a:r>
                      <a:endParaRPr lang="en-US" sz="1400" b="1" i="0" u="none" strike="noStrike" dirty="0">
                        <a:solidFill>
                          <a:srgbClr val="000000"/>
                        </a:solidFill>
                        <a:effectLst/>
                        <a:latin typeface="Calibri" panose="020F0502020204030204" pitchFamily="34" charset="0"/>
                      </a:endParaRPr>
                    </a:p>
                  </a:txBody>
                  <a:tcPr marL="3935" marR="3935" marT="3935" marB="0" anchor="ctr"/>
                </a:tc>
                <a:tc>
                  <a:txBody>
                    <a:bodyPr/>
                    <a:lstStyle/>
                    <a:p>
                      <a:pPr algn="ctr" fontAlgn="ctr"/>
                      <a:r>
                        <a:rPr lang="en-US" sz="1400" b="1" u="none" strike="noStrike" dirty="0">
                          <a:effectLst/>
                        </a:rPr>
                        <a:t>Gene expression in </a:t>
                      </a:r>
                      <a:r>
                        <a:rPr lang="en-US" sz="1400" b="1" u="none" strike="noStrike" dirty="0" err="1">
                          <a:effectLst/>
                        </a:rPr>
                        <a:t>PCa</a:t>
                      </a:r>
                      <a:r>
                        <a:rPr lang="en-US" sz="1400" b="1" u="none" strike="noStrike" dirty="0">
                          <a:effectLst/>
                        </a:rPr>
                        <a:t> samples</a:t>
                      </a:r>
                      <a:br>
                        <a:rPr lang="en-US" sz="1400" b="1" u="none" strike="noStrike" dirty="0">
                          <a:effectLst/>
                        </a:rPr>
                      </a:br>
                      <a:r>
                        <a:rPr lang="en-US" sz="1400" b="1" u="none" strike="noStrike" dirty="0">
                          <a:effectLst/>
                        </a:rPr>
                        <a:t>mean.log2 (n=498)</a:t>
                      </a:r>
                      <a:endParaRPr lang="en-US" sz="1400" b="1" i="0" u="none" strike="noStrike" dirty="0">
                        <a:solidFill>
                          <a:srgbClr val="000000"/>
                        </a:solidFill>
                        <a:effectLst/>
                        <a:latin typeface="Calibri" panose="020F0502020204030204" pitchFamily="34" charset="0"/>
                      </a:endParaRPr>
                    </a:p>
                  </a:txBody>
                  <a:tcPr marL="3935" marR="3935" marT="3935" marB="0" anchor="ctr"/>
                </a:tc>
                <a:tc>
                  <a:txBody>
                    <a:bodyPr/>
                    <a:lstStyle/>
                    <a:p>
                      <a:pPr algn="ctr" fontAlgn="ctr"/>
                      <a:r>
                        <a:rPr lang="en-US" sz="1400" b="1" u="none" strike="noStrike" dirty="0">
                          <a:effectLst/>
                        </a:rPr>
                        <a:t>Gene expression in Normal samples</a:t>
                      </a:r>
                      <a:br>
                        <a:rPr lang="en-US" sz="1400" b="1" u="none" strike="noStrike" dirty="0">
                          <a:effectLst/>
                        </a:rPr>
                      </a:br>
                      <a:r>
                        <a:rPr lang="en-US" sz="1400" b="1" u="none" strike="noStrike" dirty="0">
                          <a:effectLst/>
                        </a:rPr>
                        <a:t>mean.log2 (n=52)</a:t>
                      </a:r>
                      <a:endParaRPr lang="en-US" sz="1400" b="1" i="0" u="none" strike="noStrike" dirty="0">
                        <a:solidFill>
                          <a:srgbClr val="000000"/>
                        </a:solidFill>
                        <a:effectLst/>
                        <a:latin typeface="Calibri" panose="020F0502020204030204" pitchFamily="34" charset="0"/>
                      </a:endParaRPr>
                    </a:p>
                  </a:txBody>
                  <a:tcPr marL="3935" marR="3935" marT="3935" marB="0" anchor="ctr"/>
                </a:tc>
                <a:tc>
                  <a:txBody>
                    <a:bodyPr/>
                    <a:lstStyle/>
                    <a:p>
                      <a:pPr algn="ctr" fontAlgn="ctr"/>
                      <a:r>
                        <a:rPr lang="en-US" sz="1400" b="1" u="none" strike="noStrike" dirty="0">
                          <a:effectLst/>
                        </a:rPr>
                        <a:t>Fold change</a:t>
                      </a:r>
                      <a:endParaRPr lang="en-US" sz="1400" b="1" i="0" u="none" strike="noStrike" dirty="0">
                        <a:solidFill>
                          <a:srgbClr val="000000"/>
                        </a:solidFill>
                        <a:effectLst/>
                        <a:latin typeface="Calibri" panose="020F0502020204030204" pitchFamily="34" charset="0"/>
                      </a:endParaRPr>
                    </a:p>
                  </a:txBody>
                  <a:tcPr marL="3935" marR="3935" marT="3935" marB="0" anchor="ctr"/>
                </a:tc>
                <a:tc>
                  <a:txBody>
                    <a:bodyPr/>
                    <a:lstStyle/>
                    <a:p>
                      <a:pPr algn="ctr" fontAlgn="ctr"/>
                      <a:r>
                        <a:rPr lang="en-US" sz="1400" b="1" u="none" strike="noStrike" dirty="0">
                          <a:effectLst/>
                        </a:rPr>
                        <a:t>Raw </a:t>
                      </a:r>
                      <a:endParaRPr lang="en-US" sz="1400" b="1" u="none" strike="noStrike" dirty="0" smtClean="0">
                        <a:effectLst/>
                      </a:endParaRPr>
                    </a:p>
                    <a:p>
                      <a:pPr algn="ctr" fontAlgn="ctr"/>
                      <a:r>
                        <a:rPr lang="en-US" sz="1400" b="1" u="none" strike="noStrike" dirty="0" smtClean="0">
                          <a:effectLst/>
                        </a:rPr>
                        <a:t>p-value</a:t>
                      </a:r>
                      <a:endParaRPr lang="en-US" sz="1400" b="1" i="0" u="none" strike="noStrike" dirty="0">
                        <a:solidFill>
                          <a:srgbClr val="000000"/>
                        </a:solidFill>
                        <a:effectLst/>
                        <a:latin typeface="Calibri" panose="020F0502020204030204" pitchFamily="34" charset="0"/>
                      </a:endParaRPr>
                    </a:p>
                  </a:txBody>
                  <a:tcPr marL="3935" marR="3935" marT="3935" marB="0" anchor="ctr"/>
                </a:tc>
                <a:tc>
                  <a:txBody>
                    <a:bodyPr/>
                    <a:lstStyle/>
                    <a:p>
                      <a:pPr algn="ctr" fontAlgn="ctr"/>
                      <a:r>
                        <a:rPr lang="en-US" sz="1400" b="1" u="none" strike="noStrike" dirty="0">
                          <a:effectLst/>
                        </a:rPr>
                        <a:t>Adjusted </a:t>
                      </a:r>
                      <a:r>
                        <a:rPr lang="en-US" sz="1400" b="1" u="none" strike="noStrike" dirty="0" smtClean="0">
                          <a:effectLst/>
                        </a:rPr>
                        <a:t>        p-value</a:t>
                      </a:r>
                      <a:endParaRPr lang="en-US" sz="1400" b="1" i="0" u="none" strike="noStrike" dirty="0">
                        <a:solidFill>
                          <a:srgbClr val="000000"/>
                        </a:solidFill>
                        <a:effectLst/>
                        <a:latin typeface="Calibri" panose="020F0502020204030204" pitchFamily="34" charset="0"/>
                      </a:endParaRPr>
                    </a:p>
                  </a:txBody>
                  <a:tcPr marL="3935" marR="3935" marT="3935" marB="0" anchor="ctr"/>
                </a:tc>
                <a:tc>
                  <a:txBody>
                    <a:bodyPr/>
                    <a:lstStyle/>
                    <a:p>
                      <a:pPr algn="ctr" fontAlgn="ctr"/>
                      <a:r>
                        <a:rPr lang="en-US" sz="1400" b="1" u="none" strike="noStrike" dirty="0" smtClean="0">
                          <a:effectLst/>
                        </a:rPr>
                        <a:t>MP-ML</a:t>
                      </a:r>
                      <a:r>
                        <a:rPr lang="en-US" sz="1400" b="1" u="none" strike="noStrike" baseline="0" dirty="0" smtClean="0">
                          <a:effectLst/>
                        </a:rPr>
                        <a:t>       </a:t>
                      </a:r>
                      <a:r>
                        <a:rPr lang="en-US" sz="1400" b="1" u="none" strike="noStrike" dirty="0" smtClean="0">
                          <a:effectLst/>
                        </a:rPr>
                        <a:t>Z-score</a:t>
                      </a:r>
                      <a:endParaRPr lang="en-US" sz="1400" b="1" i="0" u="none" strike="noStrike" dirty="0">
                        <a:solidFill>
                          <a:srgbClr val="000000"/>
                        </a:solidFill>
                        <a:effectLst/>
                        <a:latin typeface="Calibri" panose="020F0502020204030204" pitchFamily="34" charset="0"/>
                      </a:endParaRPr>
                    </a:p>
                  </a:txBody>
                  <a:tcPr marL="3935" marR="3935" marT="3935" marB="0" anchor="ctr"/>
                </a:tc>
                <a:extLst>
                  <a:ext uri="{0D108BD9-81ED-4DB2-BD59-A6C34878D82A}">
                    <a16:rowId xmlns:a16="http://schemas.microsoft.com/office/drawing/2014/main" val="4233701096"/>
                  </a:ext>
                </a:extLst>
              </a:tr>
              <a:tr h="94435">
                <a:tc>
                  <a:txBody>
                    <a:bodyPr/>
                    <a:lstStyle/>
                    <a:p>
                      <a:pPr algn="l" fontAlgn="b"/>
                      <a:r>
                        <a:rPr lang="en-US" sz="1400" u="none" strike="noStrike" dirty="0">
                          <a:effectLst/>
                        </a:rPr>
                        <a:t>SLC45A3</a:t>
                      </a:r>
                      <a:endParaRPr lang="en-US" sz="1400" b="0" i="0" u="none" strike="noStrike" dirty="0">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15.06</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13.80</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2.39</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7.07E-03</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1.28E-02</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3.056</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extLst>
                  <a:ext uri="{0D108BD9-81ED-4DB2-BD59-A6C34878D82A}">
                    <a16:rowId xmlns:a16="http://schemas.microsoft.com/office/drawing/2014/main" val="1866145972"/>
                  </a:ext>
                </a:extLst>
              </a:tr>
              <a:tr h="94435">
                <a:tc>
                  <a:txBody>
                    <a:bodyPr/>
                    <a:lstStyle/>
                    <a:p>
                      <a:pPr algn="l" fontAlgn="b"/>
                      <a:r>
                        <a:rPr lang="en-US" sz="1400" u="none" strike="noStrike" dirty="0">
                          <a:effectLst/>
                        </a:rPr>
                        <a:t>HIST1H2BN</a:t>
                      </a:r>
                      <a:endParaRPr lang="en-US" sz="1400" b="0" i="0" u="none" strike="noStrike" dirty="0">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3.86</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2.84</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2.03</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4.29E-13</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4.65E-12</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a:effectLst/>
                        </a:rPr>
                        <a:t>3.039</a:t>
                      </a:r>
                      <a:endParaRPr lang="en-US" sz="1400" b="0" i="0" u="none" strike="noStrike">
                        <a:solidFill>
                          <a:srgbClr val="000000"/>
                        </a:solidFill>
                        <a:effectLst/>
                        <a:latin typeface="Calibri" panose="020F0502020204030204" pitchFamily="34" charset="0"/>
                      </a:endParaRPr>
                    </a:p>
                  </a:txBody>
                  <a:tcPr marL="3935" marR="3935" marT="3935" marB="0" anchor="b">
                    <a:solidFill>
                      <a:srgbClr val="FFFF00"/>
                    </a:solidFill>
                  </a:tcPr>
                </a:tc>
                <a:extLst>
                  <a:ext uri="{0D108BD9-81ED-4DB2-BD59-A6C34878D82A}">
                    <a16:rowId xmlns:a16="http://schemas.microsoft.com/office/drawing/2014/main" val="4059171178"/>
                  </a:ext>
                </a:extLst>
              </a:tr>
              <a:tr h="94435">
                <a:tc>
                  <a:txBody>
                    <a:bodyPr/>
                    <a:lstStyle/>
                    <a:p>
                      <a:pPr algn="l" fontAlgn="b"/>
                      <a:r>
                        <a:rPr lang="en-US" sz="1400" u="none" strike="noStrike" dirty="0">
                          <a:effectLst/>
                        </a:rPr>
                        <a:t>HMMR</a:t>
                      </a:r>
                      <a:endParaRPr lang="en-US" sz="1400" b="0" i="0" u="none" strike="noStrike" dirty="0">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dirty="0">
                          <a:effectLst/>
                        </a:rPr>
                        <a:t>5.71</a:t>
                      </a:r>
                      <a:endParaRPr lang="en-US" sz="1400" b="0" i="0" u="none" strike="noStrike" dirty="0">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dirty="0">
                          <a:effectLst/>
                        </a:rPr>
                        <a:t>3.73</a:t>
                      </a:r>
                      <a:endParaRPr lang="en-US" sz="1400" b="0" i="0" u="none" strike="noStrike" dirty="0">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dirty="0">
                          <a:effectLst/>
                        </a:rPr>
                        <a:t>3.94</a:t>
                      </a:r>
                      <a:endParaRPr lang="en-US" sz="1400" b="0" i="0" u="none" strike="noStrike" dirty="0">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dirty="0">
                          <a:effectLst/>
                        </a:rPr>
                        <a:t>2.35E-12</a:t>
                      </a:r>
                      <a:endParaRPr lang="en-US" sz="1400" b="0" i="0" u="none" strike="noStrike" dirty="0">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dirty="0">
                          <a:effectLst/>
                        </a:rPr>
                        <a:t>2.15E-11</a:t>
                      </a:r>
                      <a:endParaRPr lang="en-US" sz="1400" b="0" i="0" u="none" strike="noStrike" dirty="0">
                        <a:solidFill>
                          <a:srgbClr val="000000"/>
                        </a:solidFill>
                        <a:effectLst/>
                        <a:latin typeface="Calibri" panose="020F0502020204030204" pitchFamily="34" charset="0"/>
                      </a:endParaRPr>
                    </a:p>
                  </a:txBody>
                  <a:tcPr marL="3935" marR="3935" marT="3935" marB="0" anchor="b">
                    <a:solidFill>
                      <a:srgbClr val="FFFF00"/>
                    </a:solidFill>
                  </a:tcPr>
                </a:tc>
                <a:tc>
                  <a:txBody>
                    <a:bodyPr/>
                    <a:lstStyle/>
                    <a:p>
                      <a:pPr algn="r" fontAlgn="b"/>
                      <a:r>
                        <a:rPr lang="en-US" sz="1400" u="none" strike="noStrike" dirty="0">
                          <a:effectLst/>
                        </a:rPr>
                        <a:t>2.860</a:t>
                      </a:r>
                      <a:endParaRPr lang="en-US" sz="1400" b="0" i="0" u="none" strike="noStrike" dirty="0">
                        <a:solidFill>
                          <a:srgbClr val="000000"/>
                        </a:solidFill>
                        <a:effectLst/>
                        <a:latin typeface="Calibri" panose="020F0502020204030204" pitchFamily="34" charset="0"/>
                      </a:endParaRPr>
                    </a:p>
                  </a:txBody>
                  <a:tcPr marL="3935" marR="3935" marT="3935" marB="0" anchor="b">
                    <a:solidFill>
                      <a:srgbClr val="FFFF00"/>
                    </a:solidFill>
                  </a:tcPr>
                </a:tc>
                <a:extLst>
                  <a:ext uri="{0D108BD9-81ED-4DB2-BD59-A6C34878D82A}">
                    <a16:rowId xmlns:a16="http://schemas.microsoft.com/office/drawing/2014/main" val="1802099286"/>
                  </a:ext>
                </a:extLst>
              </a:tr>
              <a:tr h="94435">
                <a:tc>
                  <a:txBody>
                    <a:bodyPr/>
                    <a:lstStyle/>
                    <a:p>
                      <a:pPr algn="l" fontAlgn="b"/>
                      <a:r>
                        <a:rPr lang="en-US" sz="1400" u="none" strike="noStrike">
                          <a:effectLst/>
                        </a:rPr>
                        <a:t>RDM1</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1.16</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-0.07</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2.35</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4.14E-10</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2.47E-09</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2.471</a:t>
                      </a:r>
                      <a:endParaRPr lang="en-US" sz="1400" b="0" i="0" u="none" strike="noStrike">
                        <a:solidFill>
                          <a:srgbClr val="000000"/>
                        </a:solidFill>
                        <a:effectLst/>
                        <a:latin typeface="Calibri" panose="020F0502020204030204" pitchFamily="34" charset="0"/>
                      </a:endParaRPr>
                    </a:p>
                  </a:txBody>
                  <a:tcPr marL="3935" marR="3935" marT="3935" marB="0" anchor="b"/>
                </a:tc>
                <a:extLst>
                  <a:ext uri="{0D108BD9-81ED-4DB2-BD59-A6C34878D82A}">
                    <a16:rowId xmlns:a16="http://schemas.microsoft.com/office/drawing/2014/main" val="2637450258"/>
                  </a:ext>
                </a:extLst>
              </a:tr>
              <a:tr h="94435">
                <a:tc>
                  <a:txBody>
                    <a:bodyPr/>
                    <a:lstStyle/>
                    <a:p>
                      <a:pPr algn="l" fontAlgn="b"/>
                      <a:r>
                        <a:rPr lang="en-US" sz="1400" u="none" strike="noStrike">
                          <a:effectLst/>
                        </a:rPr>
                        <a:t>RAP1GAP</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11.45</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9.62</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3.56</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2.30E-08</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1.00E-07</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2.379</a:t>
                      </a:r>
                      <a:endParaRPr lang="en-US" sz="1400" b="0" i="0" u="none" strike="noStrike">
                        <a:solidFill>
                          <a:srgbClr val="000000"/>
                        </a:solidFill>
                        <a:effectLst/>
                        <a:latin typeface="Calibri" panose="020F0502020204030204" pitchFamily="34" charset="0"/>
                      </a:endParaRPr>
                    </a:p>
                  </a:txBody>
                  <a:tcPr marL="3935" marR="3935" marT="3935" marB="0" anchor="b"/>
                </a:tc>
                <a:extLst>
                  <a:ext uri="{0D108BD9-81ED-4DB2-BD59-A6C34878D82A}">
                    <a16:rowId xmlns:a16="http://schemas.microsoft.com/office/drawing/2014/main" val="1807008935"/>
                  </a:ext>
                </a:extLst>
              </a:tr>
              <a:tr h="94435">
                <a:tc>
                  <a:txBody>
                    <a:bodyPr/>
                    <a:lstStyle/>
                    <a:p>
                      <a:pPr algn="l" fontAlgn="b"/>
                      <a:r>
                        <a:rPr lang="en-US" sz="1400" u="none" strike="noStrike">
                          <a:effectLst/>
                        </a:rPr>
                        <a:t>HIST3H2BB</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2.95</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1.09</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3.64</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1.75E-14</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2.58E-13</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2.344</a:t>
                      </a:r>
                      <a:endParaRPr lang="en-US" sz="1400" b="0" i="0" u="none" strike="noStrike">
                        <a:solidFill>
                          <a:srgbClr val="000000"/>
                        </a:solidFill>
                        <a:effectLst/>
                        <a:latin typeface="Calibri" panose="020F0502020204030204" pitchFamily="34" charset="0"/>
                      </a:endParaRPr>
                    </a:p>
                  </a:txBody>
                  <a:tcPr marL="3935" marR="3935" marT="3935" marB="0" anchor="b"/>
                </a:tc>
                <a:extLst>
                  <a:ext uri="{0D108BD9-81ED-4DB2-BD59-A6C34878D82A}">
                    <a16:rowId xmlns:a16="http://schemas.microsoft.com/office/drawing/2014/main" val="1195642051"/>
                  </a:ext>
                </a:extLst>
              </a:tr>
              <a:tr h="94435">
                <a:tc>
                  <a:txBody>
                    <a:bodyPr/>
                    <a:lstStyle/>
                    <a:p>
                      <a:pPr algn="l" fontAlgn="b"/>
                      <a:r>
                        <a:rPr lang="en-US" sz="1400" u="none" strike="noStrike">
                          <a:effectLst/>
                        </a:rPr>
                        <a:t>CPB1</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5.40</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3.92</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2.78</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3.26E-04</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7.36E-04</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2.325</a:t>
                      </a:r>
                      <a:endParaRPr lang="en-US" sz="1400" b="0" i="0" u="none" strike="noStrike">
                        <a:solidFill>
                          <a:srgbClr val="000000"/>
                        </a:solidFill>
                        <a:effectLst/>
                        <a:latin typeface="Calibri" panose="020F0502020204030204" pitchFamily="34" charset="0"/>
                      </a:endParaRPr>
                    </a:p>
                  </a:txBody>
                  <a:tcPr marL="3935" marR="3935" marT="3935" marB="0" anchor="b"/>
                </a:tc>
                <a:extLst>
                  <a:ext uri="{0D108BD9-81ED-4DB2-BD59-A6C34878D82A}">
                    <a16:rowId xmlns:a16="http://schemas.microsoft.com/office/drawing/2014/main" val="2848618250"/>
                  </a:ext>
                </a:extLst>
              </a:tr>
              <a:tr h="94435">
                <a:tc>
                  <a:txBody>
                    <a:bodyPr/>
                    <a:lstStyle/>
                    <a:p>
                      <a:pPr algn="l" fontAlgn="b"/>
                      <a:r>
                        <a:rPr lang="en-US" sz="1400" u="none" strike="noStrike">
                          <a:effectLst/>
                        </a:rPr>
                        <a:t>TROAP</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5.20</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3.04</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4.45</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5.09E-16</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1.08E-14</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2.322</a:t>
                      </a:r>
                      <a:endParaRPr lang="en-US" sz="1400" b="0" i="0" u="none" strike="noStrike">
                        <a:solidFill>
                          <a:srgbClr val="000000"/>
                        </a:solidFill>
                        <a:effectLst/>
                        <a:latin typeface="Calibri" panose="020F0502020204030204" pitchFamily="34" charset="0"/>
                      </a:endParaRPr>
                    </a:p>
                  </a:txBody>
                  <a:tcPr marL="3935" marR="3935" marT="3935" marB="0" anchor="b"/>
                </a:tc>
                <a:extLst>
                  <a:ext uri="{0D108BD9-81ED-4DB2-BD59-A6C34878D82A}">
                    <a16:rowId xmlns:a16="http://schemas.microsoft.com/office/drawing/2014/main" val="2010063355"/>
                  </a:ext>
                </a:extLst>
              </a:tr>
              <a:tr h="94435">
                <a:tc>
                  <a:txBody>
                    <a:bodyPr/>
                    <a:lstStyle/>
                    <a:p>
                      <a:pPr algn="l" fontAlgn="b"/>
                      <a:r>
                        <a:rPr lang="en-US" sz="1400" u="none" strike="noStrike">
                          <a:effectLst/>
                        </a:rPr>
                        <a:t>PCSK6</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9.21</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7.24</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3.91</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5.32E-15</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a:effectLst/>
                        </a:rPr>
                        <a:t>8.90E-14</a:t>
                      </a:r>
                      <a:endParaRPr lang="en-US" sz="1400" b="0" i="0" u="none" strike="noStrike">
                        <a:solidFill>
                          <a:srgbClr val="000000"/>
                        </a:solidFill>
                        <a:effectLst/>
                        <a:latin typeface="Calibri" panose="020F0502020204030204" pitchFamily="34" charset="0"/>
                      </a:endParaRPr>
                    </a:p>
                  </a:txBody>
                  <a:tcPr marL="3935" marR="3935" marT="3935" marB="0" anchor="b"/>
                </a:tc>
                <a:tc>
                  <a:txBody>
                    <a:bodyPr/>
                    <a:lstStyle/>
                    <a:p>
                      <a:pPr algn="r" fontAlgn="b"/>
                      <a:r>
                        <a:rPr lang="en-US" sz="1400" u="none" strike="noStrike" dirty="0">
                          <a:effectLst/>
                        </a:rPr>
                        <a:t>2.272</a:t>
                      </a:r>
                      <a:endParaRPr lang="en-US" sz="1400" b="0" i="0" u="none" strike="noStrike" dirty="0">
                        <a:solidFill>
                          <a:srgbClr val="000000"/>
                        </a:solidFill>
                        <a:effectLst/>
                        <a:latin typeface="Calibri" panose="020F0502020204030204" pitchFamily="34" charset="0"/>
                      </a:endParaRPr>
                    </a:p>
                  </a:txBody>
                  <a:tcPr marL="3935" marR="3935" marT="3935" marB="0" anchor="b"/>
                </a:tc>
                <a:extLst>
                  <a:ext uri="{0D108BD9-81ED-4DB2-BD59-A6C34878D82A}">
                    <a16:rowId xmlns:a16="http://schemas.microsoft.com/office/drawing/2014/main" val="2777634184"/>
                  </a:ext>
                </a:extLst>
              </a:tr>
            </a:tbl>
          </a:graphicData>
        </a:graphic>
      </p:graphicFrame>
    </p:spTree>
    <p:extLst>
      <p:ext uri="{BB962C8B-B14F-4D97-AF65-F5344CB8AC3E}">
        <p14:creationId xmlns:p14="http://schemas.microsoft.com/office/powerpoint/2010/main" val="38471750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5" y="40487"/>
            <a:ext cx="11032998" cy="1609344"/>
          </a:xfrm>
        </p:spPr>
        <p:txBody>
          <a:bodyPr>
            <a:noAutofit/>
          </a:bodyPr>
          <a:lstStyle/>
          <a:p>
            <a:pPr algn="ctr">
              <a:lnSpc>
                <a:spcPct val="85000"/>
              </a:lnSpc>
            </a:pPr>
            <a:r>
              <a:rPr lang="en-US" sz="6000" dirty="0" smtClean="0"/>
              <a:t>MP leukocyte cell number</a:t>
            </a:r>
            <a:r>
              <a:rPr lang="en-US" sz="6000" dirty="0" smtClean="0"/>
              <a:t>: </a:t>
            </a:r>
            <a:r>
              <a:rPr lang="en-US" sz="6000" dirty="0" smtClean="0"/>
              <a:t/>
            </a:r>
            <a:br>
              <a:rPr lang="en-US" sz="6000" dirty="0" smtClean="0"/>
            </a:br>
            <a:r>
              <a:rPr lang="en-US" sz="6000" dirty="0" smtClean="0"/>
              <a:t>variable importance </a:t>
            </a:r>
            <a:r>
              <a:rPr lang="en-US" sz="6000" dirty="0" err="1" smtClean="0"/>
              <a:t>PlotS</a:t>
            </a:r>
            <a:endParaRPr lang="en-US" sz="6000" dirty="0"/>
          </a:p>
        </p:txBody>
      </p:sp>
      <p:sp>
        <p:nvSpPr>
          <p:cNvPr id="6"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1/23/19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22252160"/>
              </p:ext>
            </p:extLst>
          </p:nvPr>
        </p:nvGraphicFramePr>
        <p:xfrm>
          <a:off x="169393" y="5571300"/>
          <a:ext cx="5300532" cy="792480"/>
        </p:xfrm>
        <a:graphic>
          <a:graphicData uri="http://schemas.openxmlformats.org/drawingml/2006/table">
            <a:tbl>
              <a:tblPr>
                <a:tableStyleId>{5C22544A-7EE6-4342-B048-85BDC9FD1C3A}</a:tableStyleId>
              </a:tblPr>
              <a:tblGrid>
                <a:gridCol w="639083">
                  <a:extLst>
                    <a:ext uri="{9D8B030D-6E8A-4147-A177-3AD203B41FA5}">
                      <a16:colId xmlns:a16="http://schemas.microsoft.com/office/drawing/2014/main" val="326971740"/>
                    </a:ext>
                  </a:extLst>
                </a:gridCol>
                <a:gridCol w="4661449">
                  <a:extLst>
                    <a:ext uri="{9D8B030D-6E8A-4147-A177-3AD203B41FA5}">
                      <a16:colId xmlns:a16="http://schemas.microsoft.com/office/drawing/2014/main" val="3996573434"/>
                    </a:ext>
                  </a:extLst>
                </a:gridCol>
              </a:tblGrid>
              <a:tr h="198120">
                <a:tc gridSpan="2">
                  <a:txBody>
                    <a:bodyPr/>
                    <a:lstStyle/>
                    <a:p>
                      <a:pPr algn="l" fontAlgn="b"/>
                      <a:r>
                        <a:rPr lang="en-US" sz="1200" b="1" i="0" u="none" strike="noStrike" dirty="0" smtClean="0">
                          <a:solidFill>
                            <a:srgbClr val="000000"/>
                          </a:solidFill>
                          <a:effectLst/>
                          <a:latin typeface="+mn-lt"/>
                        </a:rPr>
                        <a:t>Increased Leukocyte Cell Number</a:t>
                      </a:r>
                      <a:endParaRPr lang="en-US" sz="1200" b="1" i="0" u="none" strike="noStrike" dirty="0">
                        <a:solidFill>
                          <a:srgbClr val="000000"/>
                        </a:solidFill>
                        <a:effectLst/>
                        <a:latin typeface="+mn-lt"/>
                      </a:endParaRPr>
                    </a:p>
                  </a:txBody>
                  <a:tcPr marL="7620" marR="7620" marT="7620" marB="0" anchor="b">
                    <a:noFill/>
                  </a:tcPr>
                </a:tc>
                <a:tc hMerge="1">
                  <a:txBody>
                    <a:bodyPr/>
                    <a:lstStyle/>
                    <a:p>
                      <a:pPr algn="l" fontAlgn="b"/>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1079339667"/>
                  </a:ext>
                </a:extLst>
              </a:tr>
              <a:tr h="198120">
                <a:tc>
                  <a:txBody>
                    <a:bodyPr/>
                    <a:lstStyle/>
                    <a:p>
                      <a:pPr algn="l" fontAlgn="b"/>
                      <a:r>
                        <a:rPr lang="en-US" sz="1200" b="1" u="none" strike="noStrike" dirty="0">
                          <a:effectLst/>
                          <a:latin typeface="+mn-lt"/>
                        </a:rPr>
                        <a:t>Genes</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none" strike="noStrike" dirty="0" smtClean="0">
                          <a:solidFill>
                            <a:schemeClr val="dk1"/>
                          </a:solidFill>
                          <a:effectLst/>
                          <a:latin typeface="+mn-lt"/>
                        </a:rPr>
                        <a:t>97</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3156252329"/>
                  </a:ext>
                </a:extLst>
              </a:tr>
              <a:tr h="198120">
                <a:tc>
                  <a:txBody>
                    <a:bodyPr/>
                    <a:lstStyle/>
                    <a:p>
                      <a:pPr algn="l" fontAlgn="b"/>
                      <a:r>
                        <a:rPr lang="en-US" sz="1200" b="1" u="none" strike="noStrike" dirty="0">
                          <a:effectLst/>
                          <a:latin typeface="+mn-lt"/>
                        </a:rPr>
                        <a:t>Source</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sng" strike="noStrike" dirty="0" smtClean="0">
                          <a:solidFill>
                            <a:srgbClr val="0563C1"/>
                          </a:solidFill>
                          <a:effectLst/>
                          <a:latin typeface="+mn-lt"/>
                        </a:rPr>
                        <a:t>http://www.mousephenotype.org/data/phenotypes/MP:0000218</a:t>
                      </a:r>
                      <a:endParaRPr lang="en-US" sz="1200" b="0" i="0" u="sng" strike="noStrike" dirty="0">
                        <a:solidFill>
                          <a:srgbClr val="0563C1"/>
                        </a:solidFill>
                        <a:effectLst/>
                        <a:latin typeface="+mn-lt"/>
                      </a:endParaRPr>
                    </a:p>
                  </a:txBody>
                  <a:tcPr marL="7620" marR="7620" marT="7620" marB="0" anchor="b">
                    <a:noFill/>
                  </a:tcPr>
                </a:tc>
                <a:extLst>
                  <a:ext uri="{0D108BD9-81ED-4DB2-BD59-A6C34878D82A}">
                    <a16:rowId xmlns:a16="http://schemas.microsoft.com/office/drawing/2014/main" val="1617373337"/>
                  </a:ext>
                </a:extLst>
              </a:tr>
              <a:tr h="198120">
                <a:tc>
                  <a:txBody>
                    <a:bodyPr/>
                    <a:lstStyle/>
                    <a:p>
                      <a:pPr algn="l" fontAlgn="b"/>
                      <a:r>
                        <a:rPr lang="en-US" sz="1200" b="1" u="none" strike="noStrike" dirty="0">
                          <a:effectLst/>
                          <a:latin typeface="+mn-lt"/>
                        </a:rPr>
                        <a:t>AUC</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u="none" strike="noStrike" dirty="0" smtClean="0">
                          <a:effectLst/>
                          <a:latin typeface="+mn-lt"/>
                        </a:rPr>
                        <a:t>0.59±0.02</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2436082452"/>
                  </a:ext>
                </a:extLst>
              </a:tr>
            </a:tbl>
          </a:graphicData>
        </a:graphic>
      </p:graphicFrame>
      <p:graphicFrame>
        <p:nvGraphicFramePr>
          <p:cNvPr id="13" name="Content Placeholder 12"/>
          <p:cNvGraphicFramePr>
            <a:graphicFrameLocks noGrp="1"/>
          </p:cNvGraphicFramePr>
          <p:nvPr>
            <p:ph sz="half" idx="1"/>
            <p:extLst>
              <p:ext uri="{D42A27DB-BD31-4B8C-83A1-F6EECF244321}">
                <p14:modId xmlns:p14="http://schemas.microsoft.com/office/powerpoint/2010/main" val="1049312133"/>
              </p:ext>
            </p:extLst>
          </p:nvPr>
        </p:nvGraphicFramePr>
        <p:xfrm>
          <a:off x="523874" y="1433383"/>
          <a:ext cx="5189539" cy="422853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ontent Placeholder 13"/>
          <p:cNvGraphicFramePr>
            <a:graphicFrameLocks noGrp="1"/>
          </p:cNvGraphicFramePr>
          <p:nvPr>
            <p:ph sz="half" idx="2"/>
            <p:extLst>
              <p:ext uri="{D42A27DB-BD31-4B8C-83A1-F6EECF244321}">
                <p14:modId xmlns:p14="http://schemas.microsoft.com/office/powerpoint/2010/main" val="2577974338"/>
              </p:ext>
            </p:extLst>
          </p:nvPr>
        </p:nvGraphicFramePr>
        <p:xfrm>
          <a:off x="6248956" y="1433383"/>
          <a:ext cx="5217299" cy="422853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003172367"/>
              </p:ext>
            </p:extLst>
          </p:nvPr>
        </p:nvGraphicFramePr>
        <p:xfrm>
          <a:off x="5872079" y="5571300"/>
          <a:ext cx="5842375" cy="792480"/>
        </p:xfrm>
        <a:graphic>
          <a:graphicData uri="http://schemas.openxmlformats.org/drawingml/2006/table">
            <a:tbl>
              <a:tblPr>
                <a:tableStyleId>{5C22544A-7EE6-4342-B048-85BDC9FD1C3A}</a:tableStyleId>
              </a:tblPr>
              <a:tblGrid>
                <a:gridCol w="1117260">
                  <a:extLst>
                    <a:ext uri="{9D8B030D-6E8A-4147-A177-3AD203B41FA5}">
                      <a16:colId xmlns:a16="http://schemas.microsoft.com/office/drawing/2014/main" val="326971740"/>
                    </a:ext>
                  </a:extLst>
                </a:gridCol>
                <a:gridCol w="4725115">
                  <a:extLst>
                    <a:ext uri="{9D8B030D-6E8A-4147-A177-3AD203B41FA5}">
                      <a16:colId xmlns:a16="http://schemas.microsoft.com/office/drawing/2014/main" val="3996573434"/>
                    </a:ext>
                  </a:extLst>
                </a:gridCol>
              </a:tblGrid>
              <a:tr h="198120">
                <a:tc gridSpan="2">
                  <a:txBody>
                    <a:bodyPr/>
                    <a:lstStyle/>
                    <a:p>
                      <a:pPr algn="l" fontAlgn="b"/>
                      <a:r>
                        <a:rPr lang="en-US" sz="1200" b="1" i="0" u="none" strike="noStrike" dirty="0" smtClean="0">
                          <a:solidFill>
                            <a:srgbClr val="000000"/>
                          </a:solidFill>
                          <a:effectLst/>
                          <a:latin typeface="+mn-lt"/>
                        </a:rPr>
                        <a:t>Decreased Leukocyte Cell Number</a:t>
                      </a:r>
                      <a:endParaRPr lang="en-US" sz="1200" b="1" i="0" u="none" strike="noStrike" dirty="0">
                        <a:solidFill>
                          <a:srgbClr val="000000"/>
                        </a:solidFill>
                        <a:effectLst/>
                        <a:latin typeface="+mn-lt"/>
                      </a:endParaRPr>
                    </a:p>
                  </a:txBody>
                  <a:tcPr marL="7620" marR="7620" marT="7620" marB="0" anchor="b">
                    <a:noFill/>
                  </a:tcPr>
                </a:tc>
                <a:tc hMerge="1">
                  <a:txBody>
                    <a:bodyPr/>
                    <a:lstStyle/>
                    <a:p>
                      <a:pPr algn="l" fontAlgn="b"/>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1079339667"/>
                  </a:ext>
                </a:extLst>
              </a:tr>
              <a:tr h="198120">
                <a:tc>
                  <a:txBody>
                    <a:bodyPr/>
                    <a:lstStyle/>
                    <a:p>
                      <a:pPr algn="l" fontAlgn="b"/>
                      <a:r>
                        <a:rPr lang="en-US" sz="1200" b="1" u="none" strike="noStrike" dirty="0">
                          <a:effectLst/>
                          <a:latin typeface="+mn-lt"/>
                        </a:rPr>
                        <a:t>Genes</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none" strike="noStrike" dirty="0" smtClean="0">
                          <a:solidFill>
                            <a:schemeClr val="dk1"/>
                          </a:solidFill>
                          <a:effectLst/>
                          <a:latin typeface="+mn-lt"/>
                        </a:rPr>
                        <a:t>98</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3156252329"/>
                  </a:ext>
                </a:extLst>
              </a:tr>
              <a:tr h="198120">
                <a:tc>
                  <a:txBody>
                    <a:bodyPr/>
                    <a:lstStyle/>
                    <a:p>
                      <a:pPr algn="l" fontAlgn="b"/>
                      <a:r>
                        <a:rPr lang="en-US" sz="1200" b="1" u="none" strike="noStrike" dirty="0">
                          <a:effectLst/>
                          <a:latin typeface="+mn-lt"/>
                        </a:rPr>
                        <a:t>Source</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sng" strike="noStrike" smtClean="0">
                          <a:solidFill>
                            <a:srgbClr val="0563C1"/>
                          </a:solidFill>
                          <a:effectLst/>
                          <a:latin typeface="+mn-lt"/>
                        </a:rPr>
                        <a:t>http://www.mousephenotype.org/data/phenotypes/MP:0000221</a:t>
                      </a:r>
                      <a:endParaRPr lang="en-US" sz="1200" b="0" i="0" u="sng" strike="noStrike" dirty="0">
                        <a:solidFill>
                          <a:srgbClr val="0563C1"/>
                        </a:solidFill>
                        <a:effectLst/>
                        <a:latin typeface="+mn-lt"/>
                      </a:endParaRPr>
                    </a:p>
                  </a:txBody>
                  <a:tcPr marL="7620" marR="7620" marT="7620" marB="0" anchor="b">
                    <a:noFill/>
                  </a:tcPr>
                </a:tc>
                <a:extLst>
                  <a:ext uri="{0D108BD9-81ED-4DB2-BD59-A6C34878D82A}">
                    <a16:rowId xmlns:a16="http://schemas.microsoft.com/office/drawing/2014/main" val="1617373337"/>
                  </a:ext>
                </a:extLst>
              </a:tr>
              <a:tr h="198120">
                <a:tc>
                  <a:txBody>
                    <a:bodyPr/>
                    <a:lstStyle/>
                    <a:p>
                      <a:pPr algn="l" fontAlgn="b"/>
                      <a:r>
                        <a:rPr lang="en-US" sz="1200" b="1" u="none" strike="noStrike" dirty="0">
                          <a:effectLst/>
                          <a:latin typeface="+mn-lt"/>
                        </a:rPr>
                        <a:t>AUC</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u="none" strike="noStrike" dirty="0" smtClean="0">
                          <a:effectLst/>
                          <a:latin typeface="+mn-lt"/>
                        </a:rPr>
                        <a:t>0.55±0.01</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2436082452"/>
                  </a:ext>
                </a:extLst>
              </a:tr>
            </a:tbl>
          </a:graphicData>
        </a:graphic>
      </p:graphicFrame>
      <p:pic>
        <p:nvPicPr>
          <p:cNvPr id="16" name="Picture 15"/>
          <p:cNvPicPr>
            <a:picLocks noChangeAspect="1"/>
          </p:cNvPicPr>
          <p:nvPr/>
        </p:nvPicPr>
        <p:blipFill>
          <a:blip r:embed="rId4"/>
          <a:stretch>
            <a:fillRect/>
          </a:stretch>
        </p:blipFill>
        <p:spPr>
          <a:xfrm>
            <a:off x="10559563" y="6212197"/>
            <a:ext cx="1623201" cy="602032"/>
          </a:xfrm>
          <a:prstGeom prst="rect">
            <a:avLst/>
          </a:prstGeom>
        </p:spPr>
      </p:pic>
      <p:sp>
        <p:nvSpPr>
          <p:cNvPr id="17" name="Text Box 243"/>
          <p:cNvSpPr txBox="1">
            <a:spLocks noChangeArrowheads="1"/>
          </p:cNvSpPr>
          <p:nvPr/>
        </p:nvSpPr>
        <p:spPr bwMode="auto">
          <a:xfrm>
            <a:off x="14822" y="6527542"/>
            <a:ext cx="3376758"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ML work by </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Oleg Ursu</a:t>
            </a:r>
            <a:r>
              <a:rPr kumimoji="0" lang="en-US" sz="1400" b="0" i="0"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&amp;  </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Tudor Oprea </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spTree>
    <p:extLst>
      <p:ext uri="{BB962C8B-B14F-4D97-AF65-F5344CB8AC3E}">
        <p14:creationId xmlns:p14="http://schemas.microsoft.com/office/powerpoint/2010/main" val="34238506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5" y="40487"/>
            <a:ext cx="11032998" cy="1609344"/>
          </a:xfrm>
        </p:spPr>
        <p:txBody>
          <a:bodyPr>
            <a:noAutofit/>
          </a:bodyPr>
          <a:lstStyle/>
          <a:p>
            <a:pPr algn="ctr">
              <a:lnSpc>
                <a:spcPct val="85000"/>
              </a:lnSpc>
            </a:pPr>
            <a:r>
              <a:rPr lang="en-US" sz="6000" dirty="0" smtClean="0"/>
              <a:t>MP heart &amp; CV models</a:t>
            </a:r>
            <a:r>
              <a:rPr lang="en-US" sz="6000" dirty="0" smtClean="0"/>
              <a:t>: </a:t>
            </a:r>
            <a:r>
              <a:rPr lang="en-US" sz="6000" dirty="0" smtClean="0"/>
              <a:t/>
            </a:r>
            <a:br>
              <a:rPr lang="en-US" sz="6000" dirty="0" smtClean="0"/>
            </a:br>
            <a:r>
              <a:rPr lang="en-US" sz="6000" dirty="0" smtClean="0"/>
              <a:t>variable importance </a:t>
            </a:r>
            <a:r>
              <a:rPr lang="en-US" sz="6000" dirty="0" err="1" smtClean="0"/>
              <a:t>PlotS</a:t>
            </a:r>
            <a:endParaRPr lang="en-US" sz="6000" dirty="0"/>
          </a:p>
        </p:txBody>
      </p:sp>
      <p:sp>
        <p:nvSpPr>
          <p:cNvPr id="6"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1/23/19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917237325"/>
              </p:ext>
            </p:extLst>
          </p:nvPr>
        </p:nvGraphicFramePr>
        <p:xfrm>
          <a:off x="169393" y="5571300"/>
          <a:ext cx="5300532" cy="792480"/>
        </p:xfrm>
        <a:graphic>
          <a:graphicData uri="http://schemas.openxmlformats.org/drawingml/2006/table">
            <a:tbl>
              <a:tblPr>
                <a:tableStyleId>{5C22544A-7EE6-4342-B048-85BDC9FD1C3A}</a:tableStyleId>
              </a:tblPr>
              <a:tblGrid>
                <a:gridCol w="639083">
                  <a:extLst>
                    <a:ext uri="{9D8B030D-6E8A-4147-A177-3AD203B41FA5}">
                      <a16:colId xmlns:a16="http://schemas.microsoft.com/office/drawing/2014/main" val="326971740"/>
                    </a:ext>
                  </a:extLst>
                </a:gridCol>
                <a:gridCol w="4661449">
                  <a:extLst>
                    <a:ext uri="{9D8B030D-6E8A-4147-A177-3AD203B41FA5}">
                      <a16:colId xmlns:a16="http://schemas.microsoft.com/office/drawing/2014/main" val="3996573434"/>
                    </a:ext>
                  </a:extLst>
                </a:gridCol>
              </a:tblGrid>
              <a:tr h="198120">
                <a:tc gridSpan="2">
                  <a:txBody>
                    <a:bodyPr/>
                    <a:lstStyle/>
                    <a:p>
                      <a:pPr algn="l" fontAlgn="b"/>
                      <a:r>
                        <a:rPr lang="en-US" sz="1200" b="1" i="0" u="none" strike="noStrike" dirty="0" smtClean="0">
                          <a:solidFill>
                            <a:srgbClr val="000000"/>
                          </a:solidFill>
                          <a:effectLst/>
                          <a:latin typeface="+mn-lt"/>
                        </a:rPr>
                        <a:t>Enlarged Heart</a:t>
                      </a:r>
                      <a:endParaRPr lang="en-US" sz="1200" b="1" i="0" u="none" strike="noStrike" dirty="0">
                        <a:solidFill>
                          <a:srgbClr val="000000"/>
                        </a:solidFill>
                        <a:effectLst/>
                        <a:latin typeface="+mn-lt"/>
                      </a:endParaRPr>
                    </a:p>
                  </a:txBody>
                  <a:tcPr marL="7620" marR="7620" marT="7620" marB="0" anchor="b">
                    <a:noFill/>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noFill/>
                  </a:tcPr>
                </a:tc>
                <a:extLst>
                  <a:ext uri="{0D108BD9-81ED-4DB2-BD59-A6C34878D82A}">
                    <a16:rowId xmlns:a16="http://schemas.microsoft.com/office/drawing/2014/main" val="1079339667"/>
                  </a:ext>
                </a:extLst>
              </a:tr>
              <a:tr h="198120">
                <a:tc>
                  <a:txBody>
                    <a:bodyPr/>
                    <a:lstStyle/>
                    <a:p>
                      <a:pPr algn="l" fontAlgn="b"/>
                      <a:r>
                        <a:rPr lang="en-US" sz="1200" b="1" u="none" strike="noStrike" dirty="0">
                          <a:effectLst/>
                          <a:latin typeface="+mn-lt"/>
                        </a:rPr>
                        <a:t>Genes</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none" strike="noStrike" dirty="0" smtClean="0">
                          <a:solidFill>
                            <a:schemeClr val="dk1"/>
                          </a:solidFill>
                          <a:effectLst/>
                          <a:latin typeface="+mn-lt"/>
                        </a:rPr>
                        <a:t>67</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3156252329"/>
                  </a:ext>
                </a:extLst>
              </a:tr>
              <a:tr h="198120">
                <a:tc>
                  <a:txBody>
                    <a:bodyPr/>
                    <a:lstStyle/>
                    <a:p>
                      <a:pPr algn="l" fontAlgn="b"/>
                      <a:r>
                        <a:rPr lang="en-US" sz="1200" b="1" u="none" strike="noStrike" dirty="0">
                          <a:effectLst/>
                          <a:latin typeface="+mn-lt"/>
                        </a:rPr>
                        <a:t>Source</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sng" strike="noStrike" dirty="0" smtClean="0">
                          <a:solidFill>
                            <a:srgbClr val="0563C1"/>
                          </a:solidFill>
                          <a:effectLst/>
                          <a:latin typeface="+mn-lt"/>
                        </a:rPr>
                        <a:t>http://www.mousephenotype.org/data/phenotypes/MP:0000274 </a:t>
                      </a:r>
                      <a:endParaRPr lang="en-US" sz="1200" b="0" i="0" u="sng" strike="noStrike" dirty="0">
                        <a:solidFill>
                          <a:srgbClr val="0563C1"/>
                        </a:solidFill>
                        <a:effectLst/>
                        <a:latin typeface="+mn-lt"/>
                      </a:endParaRPr>
                    </a:p>
                  </a:txBody>
                  <a:tcPr marL="7620" marR="7620" marT="7620" marB="0" anchor="b">
                    <a:noFill/>
                  </a:tcPr>
                </a:tc>
                <a:extLst>
                  <a:ext uri="{0D108BD9-81ED-4DB2-BD59-A6C34878D82A}">
                    <a16:rowId xmlns:a16="http://schemas.microsoft.com/office/drawing/2014/main" val="1617373337"/>
                  </a:ext>
                </a:extLst>
              </a:tr>
              <a:tr h="198120">
                <a:tc>
                  <a:txBody>
                    <a:bodyPr/>
                    <a:lstStyle/>
                    <a:p>
                      <a:pPr algn="l" fontAlgn="b"/>
                      <a:r>
                        <a:rPr lang="en-US" sz="1200" b="1" u="none" strike="noStrike" dirty="0">
                          <a:effectLst/>
                          <a:latin typeface="+mn-lt"/>
                        </a:rPr>
                        <a:t>AUC</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u="none" strike="noStrike" dirty="0" smtClean="0">
                          <a:effectLst/>
                          <a:latin typeface="+mn-lt"/>
                        </a:rPr>
                        <a:t>0.61±0.07</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243608245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992423293"/>
              </p:ext>
            </p:extLst>
          </p:nvPr>
        </p:nvGraphicFramePr>
        <p:xfrm>
          <a:off x="5872079" y="5571300"/>
          <a:ext cx="5842375" cy="792480"/>
        </p:xfrm>
        <a:graphic>
          <a:graphicData uri="http://schemas.openxmlformats.org/drawingml/2006/table">
            <a:tbl>
              <a:tblPr>
                <a:tableStyleId>{5C22544A-7EE6-4342-B048-85BDC9FD1C3A}</a:tableStyleId>
              </a:tblPr>
              <a:tblGrid>
                <a:gridCol w="1117260">
                  <a:extLst>
                    <a:ext uri="{9D8B030D-6E8A-4147-A177-3AD203B41FA5}">
                      <a16:colId xmlns:a16="http://schemas.microsoft.com/office/drawing/2014/main" val="326971740"/>
                    </a:ext>
                  </a:extLst>
                </a:gridCol>
                <a:gridCol w="4725115">
                  <a:extLst>
                    <a:ext uri="{9D8B030D-6E8A-4147-A177-3AD203B41FA5}">
                      <a16:colId xmlns:a16="http://schemas.microsoft.com/office/drawing/2014/main" val="3996573434"/>
                    </a:ext>
                  </a:extLst>
                </a:gridCol>
              </a:tblGrid>
              <a:tr h="198120">
                <a:tc gridSpan="2">
                  <a:txBody>
                    <a:bodyPr/>
                    <a:lstStyle/>
                    <a:p>
                      <a:pPr algn="l" fontAlgn="b"/>
                      <a:r>
                        <a:rPr lang="en-US" sz="1200" b="1" i="0" u="none" strike="noStrike" dirty="0" smtClean="0">
                          <a:solidFill>
                            <a:srgbClr val="000000"/>
                          </a:solidFill>
                          <a:effectLst/>
                          <a:latin typeface="+mn-lt"/>
                        </a:rPr>
                        <a:t>Abnormal Cardiovascular System Morphology</a:t>
                      </a:r>
                      <a:endParaRPr lang="en-US" sz="1100" b="1" i="0" u="none" strike="noStrike" dirty="0">
                        <a:solidFill>
                          <a:srgbClr val="000000"/>
                        </a:solidFill>
                        <a:effectLst/>
                        <a:latin typeface="+mn-lt"/>
                      </a:endParaRPr>
                    </a:p>
                  </a:txBody>
                  <a:tcPr marL="7620" marR="7620" marT="7620" marB="0" anchor="b">
                    <a:noFill/>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noFill/>
                  </a:tcPr>
                </a:tc>
                <a:extLst>
                  <a:ext uri="{0D108BD9-81ED-4DB2-BD59-A6C34878D82A}">
                    <a16:rowId xmlns:a16="http://schemas.microsoft.com/office/drawing/2014/main" val="1079339667"/>
                  </a:ext>
                </a:extLst>
              </a:tr>
              <a:tr h="198120">
                <a:tc>
                  <a:txBody>
                    <a:bodyPr/>
                    <a:lstStyle/>
                    <a:p>
                      <a:pPr algn="l" fontAlgn="b"/>
                      <a:r>
                        <a:rPr lang="en-US" sz="1200" b="1" u="none" strike="noStrike" dirty="0">
                          <a:effectLst/>
                          <a:latin typeface="+mn-lt"/>
                        </a:rPr>
                        <a:t>Genes</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none" strike="noStrike" dirty="0" smtClean="0">
                          <a:solidFill>
                            <a:schemeClr val="dk1"/>
                          </a:solidFill>
                          <a:effectLst/>
                          <a:latin typeface="+mn-lt"/>
                        </a:rPr>
                        <a:t>171</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3156252329"/>
                  </a:ext>
                </a:extLst>
              </a:tr>
              <a:tr h="198120">
                <a:tc>
                  <a:txBody>
                    <a:bodyPr/>
                    <a:lstStyle/>
                    <a:p>
                      <a:pPr algn="l" fontAlgn="b"/>
                      <a:r>
                        <a:rPr lang="en-US" sz="1200" b="1" u="none" strike="noStrike" dirty="0">
                          <a:effectLst/>
                          <a:latin typeface="+mn-lt"/>
                        </a:rPr>
                        <a:t>Source</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sng" strike="noStrike" dirty="0" smtClean="0">
                          <a:solidFill>
                            <a:srgbClr val="0563C1"/>
                          </a:solidFill>
                          <a:effectLst/>
                          <a:latin typeface="+mn-lt"/>
                        </a:rPr>
                        <a:t>http://www.mousephenotype.org/data/phenotypes/MP:0002127</a:t>
                      </a:r>
                      <a:r>
                        <a:rPr lang="en-US" sz="1200" b="0" i="0" u="sng" strike="noStrike" baseline="0" dirty="0" smtClean="0">
                          <a:solidFill>
                            <a:srgbClr val="0563C1"/>
                          </a:solidFill>
                          <a:effectLst/>
                          <a:latin typeface="+mn-lt"/>
                        </a:rPr>
                        <a:t> </a:t>
                      </a:r>
                      <a:endParaRPr lang="en-US" sz="1200" b="0" i="0" u="sng" strike="noStrike" dirty="0">
                        <a:solidFill>
                          <a:srgbClr val="0563C1"/>
                        </a:solidFill>
                        <a:effectLst/>
                        <a:latin typeface="+mn-lt"/>
                      </a:endParaRPr>
                    </a:p>
                  </a:txBody>
                  <a:tcPr marL="7620" marR="7620" marT="7620" marB="0" anchor="b">
                    <a:noFill/>
                  </a:tcPr>
                </a:tc>
                <a:extLst>
                  <a:ext uri="{0D108BD9-81ED-4DB2-BD59-A6C34878D82A}">
                    <a16:rowId xmlns:a16="http://schemas.microsoft.com/office/drawing/2014/main" val="1617373337"/>
                  </a:ext>
                </a:extLst>
              </a:tr>
              <a:tr h="198120">
                <a:tc>
                  <a:txBody>
                    <a:bodyPr/>
                    <a:lstStyle/>
                    <a:p>
                      <a:pPr algn="l" fontAlgn="b"/>
                      <a:r>
                        <a:rPr lang="en-US" sz="1200" b="1" u="none" strike="noStrike" dirty="0">
                          <a:effectLst/>
                          <a:latin typeface="+mn-lt"/>
                        </a:rPr>
                        <a:t>AUC</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u="none" strike="noStrike" dirty="0" smtClean="0">
                          <a:effectLst/>
                          <a:latin typeface="+mn-lt"/>
                        </a:rPr>
                        <a:t>0.65±0.01</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2436082452"/>
                  </a:ext>
                </a:extLst>
              </a:tr>
            </a:tbl>
          </a:graphicData>
        </a:graphic>
      </p:graphicFrame>
      <p:pic>
        <p:nvPicPr>
          <p:cNvPr id="16" name="Picture 15"/>
          <p:cNvPicPr>
            <a:picLocks noChangeAspect="1"/>
          </p:cNvPicPr>
          <p:nvPr/>
        </p:nvPicPr>
        <p:blipFill>
          <a:blip r:embed="rId2"/>
          <a:stretch>
            <a:fillRect/>
          </a:stretch>
        </p:blipFill>
        <p:spPr>
          <a:xfrm>
            <a:off x="10559563" y="6212197"/>
            <a:ext cx="1623201" cy="602032"/>
          </a:xfrm>
          <a:prstGeom prst="rect">
            <a:avLst/>
          </a:prstGeom>
        </p:spPr>
      </p:pic>
      <p:graphicFrame>
        <p:nvGraphicFramePr>
          <p:cNvPr id="11" name="Content Placeholder 10"/>
          <p:cNvGraphicFramePr>
            <a:graphicFrameLocks noGrp="1"/>
          </p:cNvGraphicFramePr>
          <p:nvPr>
            <p:ph sz="half" idx="1"/>
            <p:extLst>
              <p:ext uri="{D42A27DB-BD31-4B8C-83A1-F6EECF244321}">
                <p14:modId xmlns:p14="http://schemas.microsoft.com/office/powerpoint/2010/main" val="3858699188"/>
              </p:ext>
            </p:extLst>
          </p:nvPr>
        </p:nvGraphicFramePr>
        <p:xfrm>
          <a:off x="169393" y="1472263"/>
          <a:ext cx="5347300" cy="41507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ontent Placeholder 16"/>
          <p:cNvGraphicFramePr>
            <a:graphicFrameLocks noGrp="1"/>
          </p:cNvGraphicFramePr>
          <p:nvPr>
            <p:ph sz="half" idx="2"/>
            <p:extLst>
              <p:ext uri="{D42A27DB-BD31-4B8C-83A1-F6EECF244321}">
                <p14:modId xmlns:p14="http://schemas.microsoft.com/office/powerpoint/2010/main" val="3617113433"/>
              </p:ext>
            </p:extLst>
          </p:nvPr>
        </p:nvGraphicFramePr>
        <p:xfrm>
          <a:off x="6306623" y="1472263"/>
          <a:ext cx="4754562" cy="4150772"/>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 Box 243"/>
          <p:cNvSpPr txBox="1">
            <a:spLocks noChangeArrowheads="1"/>
          </p:cNvSpPr>
          <p:nvPr/>
        </p:nvSpPr>
        <p:spPr bwMode="auto">
          <a:xfrm>
            <a:off x="14822" y="6527542"/>
            <a:ext cx="3376758"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ML work by </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Oleg Ursu</a:t>
            </a:r>
            <a:r>
              <a:rPr kumimoji="0" lang="en-US" sz="1400" b="0" i="0"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&amp;  </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Tudor Oprea </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spTree>
    <p:extLst>
      <p:ext uri="{BB962C8B-B14F-4D97-AF65-F5344CB8AC3E}">
        <p14:creationId xmlns:p14="http://schemas.microsoft.com/office/powerpoint/2010/main" val="30011783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875" y="40487"/>
            <a:ext cx="11032998" cy="1609344"/>
          </a:xfrm>
        </p:spPr>
        <p:txBody>
          <a:bodyPr>
            <a:noAutofit/>
          </a:bodyPr>
          <a:lstStyle/>
          <a:p>
            <a:pPr algn="ctr">
              <a:lnSpc>
                <a:spcPct val="85000"/>
              </a:lnSpc>
            </a:pPr>
            <a:r>
              <a:rPr lang="en-US" sz="6000" dirty="0" smtClean="0"/>
              <a:t>MP Sodium &amp; potassium levels</a:t>
            </a:r>
            <a:r>
              <a:rPr lang="en-US" sz="6000" dirty="0" smtClean="0"/>
              <a:t>: </a:t>
            </a:r>
            <a:r>
              <a:rPr lang="en-US" sz="6000" dirty="0" smtClean="0"/>
              <a:t/>
            </a:r>
            <a:br>
              <a:rPr lang="en-US" sz="6000" dirty="0" smtClean="0"/>
            </a:br>
            <a:r>
              <a:rPr lang="en-US" sz="6000" dirty="0" smtClean="0"/>
              <a:t>variable importance </a:t>
            </a:r>
            <a:r>
              <a:rPr lang="en-US" sz="6000" dirty="0" err="1" smtClean="0"/>
              <a:t>PlotS</a:t>
            </a:r>
            <a:endParaRPr lang="en-US" sz="6000" dirty="0"/>
          </a:p>
        </p:txBody>
      </p:sp>
      <p:sp>
        <p:nvSpPr>
          <p:cNvPr id="6"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1/23/19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722928800"/>
              </p:ext>
            </p:extLst>
          </p:nvPr>
        </p:nvGraphicFramePr>
        <p:xfrm>
          <a:off x="169393" y="5571300"/>
          <a:ext cx="5300532" cy="792480"/>
        </p:xfrm>
        <a:graphic>
          <a:graphicData uri="http://schemas.openxmlformats.org/drawingml/2006/table">
            <a:tbl>
              <a:tblPr>
                <a:tableStyleId>{5C22544A-7EE6-4342-B048-85BDC9FD1C3A}</a:tableStyleId>
              </a:tblPr>
              <a:tblGrid>
                <a:gridCol w="639083">
                  <a:extLst>
                    <a:ext uri="{9D8B030D-6E8A-4147-A177-3AD203B41FA5}">
                      <a16:colId xmlns:a16="http://schemas.microsoft.com/office/drawing/2014/main" val="326971740"/>
                    </a:ext>
                  </a:extLst>
                </a:gridCol>
                <a:gridCol w="4661449">
                  <a:extLst>
                    <a:ext uri="{9D8B030D-6E8A-4147-A177-3AD203B41FA5}">
                      <a16:colId xmlns:a16="http://schemas.microsoft.com/office/drawing/2014/main" val="3996573434"/>
                    </a:ext>
                  </a:extLst>
                </a:gridCol>
              </a:tblGrid>
              <a:tr h="198120">
                <a:tc gridSpan="2">
                  <a:txBody>
                    <a:bodyPr/>
                    <a:lstStyle/>
                    <a:p>
                      <a:pPr algn="l" fontAlgn="b"/>
                      <a:r>
                        <a:rPr lang="en-US" sz="1200" b="1" i="0" u="none" strike="noStrike" smtClean="0">
                          <a:solidFill>
                            <a:srgbClr val="000000"/>
                          </a:solidFill>
                          <a:effectLst/>
                          <a:latin typeface="+mn-lt"/>
                        </a:rPr>
                        <a:t>Abnormal Circulating Sodium Level</a:t>
                      </a:r>
                    </a:p>
                  </a:txBody>
                  <a:tcPr marL="7620" marR="7620" marT="7620" marB="0" anchor="b">
                    <a:noFill/>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noFill/>
                  </a:tcPr>
                </a:tc>
                <a:extLst>
                  <a:ext uri="{0D108BD9-81ED-4DB2-BD59-A6C34878D82A}">
                    <a16:rowId xmlns:a16="http://schemas.microsoft.com/office/drawing/2014/main" val="1079339667"/>
                  </a:ext>
                </a:extLst>
              </a:tr>
              <a:tr h="198120">
                <a:tc>
                  <a:txBody>
                    <a:bodyPr/>
                    <a:lstStyle/>
                    <a:p>
                      <a:pPr algn="l" fontAlgn="b"/>
                      <a:r>
                        <a:rPr lang="en-US" sz="1200" b="1" u="none" strike="noStrike" dirty="0">
                          <a:effectLst/>
                          <a:latin typeface="+mn-lt"/>
                        </a:rPr>
                        <a:t>Genes</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none" strike="noStrike" dirty="0" smtClean="0">
                          <a:solidFill>
                            <a:schemeClr val="dk1"/>
                          </a:solidFill>
                          <a:effectLst/>
                          <a:latin typeface="+mn-lt"/>
                        </a:rPr>
                        <a:t>92</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3156252329"/>
                  </a:ext>
                </a:extLst>
              </a:tr>
              <a:tr h="198120">
                <a:tc>
                  <a:txBody>
                    <a:bodyPr/>
                    <a:lstStyle/>
                    <a:p>
                      <a:pPr algn="l" fontAlgn="b"/>
                      <a:r>
                        <a:rPr lang="en-US" sz="1200" b="1" u="none" strike="noStrike" dirty="0">
                          <a:effectLst/>
                          <a:latin typeface="+mn-lt"/>
                        </a:rPr>
                        <a:t>Source</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sng" strike="noStrike" dirty="0" smtClean="0">
                          <a:solidFill>
                            <a:srgbClr val="0563C1"/>
                          </a:solidFill>
                          <a:effectLst/>
                          <a:latin typeface="+mn-lt"/>
                        </a:rPr>
                        <a:t>http://www.mousephenotype.org/data/phenotypes/MP:0001776</a:t>
                      </a:r>
                      <a:endParaRPr lang="en-US" sz="1200" b="0" i="0" u="sng" strike="noStrike" dirty="0">
                        <a:solidFill>
                          <a:srgbClr val="0563C1"/>
                        </a:solidFill>
                        <a:effectLst/>
                        <a:latin typeface="+mn-lt"/>
                      </a:endParaRPr>
                    </a:p>
                  </a:txBody>
                  <a:tcPr marL="7620" marR="7620" marT="7620" marB="0" anchor="b">
                    <a:noFill/>
                  </a:tcPr>
                </a:tc>
                <a:extLst>
                  <a:ext uri="{0D108BD9-81ED-4DB2-BD59-A6C34878D82A}">
                    <a16:rowId xmlns:a16="http://schemas.microsoft.com/office/drawing/2014/main" val="1617373337"/>
                  </a:ext>
                </a:extLst>
              </a:tr>
              <a:tr h="198120">
                <a:tc>
                  <a:txBody>
                    <a:bodyPr/>
                    <a:lstStyle/>
                    <a:p>
                      <a:pPr algn="l" fontAlgn="b"/>
                      <a:r>
                        <a:rPr lang="en-US" sz="1200" b="1" u="none" strike="noStrike" dirty="0">
                          <a:effectLst/>
                          <a:latin typeface="+mn-lt"/>
                        </a:rPr>
                        <a:t>AUC</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u="none" strike="noStrike" dirty="0" smtClean="0">
                          <a:effectLst/>
                          <a:latin typeface="+mn-lt"/>
                        </a:rPr>
                        <a:t>0.59±0.07</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2436082452"/>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475190300"/>
              </p:ext>
            </p:extLst>
          </p:nvPr>
        </p:nvGraphicFramePr>
        <p:xfrm>
          <a:off x="5872079" y="5571300"/>
          <a:ext cx="5842375" cy="792480"/>
        </p:xfrm>
        <a:graphic>
          <a:graphicData uri="http://schemas.openxmlformats.org/drawingml/2006/table">
            <a:tbl>
              <a:tblPr>
                <a:tableStyleId>{5C22544A-7EE6-4342-B048-85BDC9FD1C3A}</a:tableStyleId>
              </a:tblPr>
              <a:tblGrid>
                <a:gridCol w="1117260">
                  <a:extLst>
                    <a:ext uri="{9D8B030D-6E8A-4147-A177-3AD203B41FA5}">
                      <a16:colId xmlns:a16="http://schemas.microsoft.com/office/drawing/2014/main" val="326971740"/>
                    </a:ext>
                  </a:extLst>
                </a:gridCol>
                <a:gridCol w="4725115">
                  <a:extLst>
                    <a:ext uri="{9D8B030D-6E8A-4147-A177-3AD203B41FA5}">
                      <a16:colId xmlns:a16="http://schemas.microsoft.com/office/drawing/2014/main" val="3996573434"/>
                    </a:ext>
                  </a:extLst>
                </a:gridCol>
              </a:tblGrid>
              <a:tr h="198120">
                <a:tc gridSpan="2">
                  <a:txBody>
                    <a:bodyPr/>
                    <a:lstStyle/>
                    <a:p>
                      <a:pPr algn="l" fontAlgn="b"/>
                      <a:r>
                        <a:rPr lang="en-US" sz="1200" b="1" i="0" u="none" strike="noStrike" smtClean="0">
                          <a:solidFill>
                            <a:srgbClr val="000000"/>
                          </a:solidFill>
                          <a:effectLst/>
                          <a:latin typeface="+mn-lt"/>
                        </a:rPr>
                        <a:t>Abnormal Circulating Potassium Level</a:t>
                      </a:r>
                    </a:p>
                  </a:txBody>
                  <a:tcPr marL="7620" marR="7620" marT="7620" marB="0" anchor="b">
                    <a:noFill/>
                  </a:tcPr>
                </a:tc>
                <a:tc hMerge="1">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noFill/>
                  </a:tcPr>
                </a:tc>
                <a:extLst>
                  <a:ext uri="{0D108BD9-81ED-4DB2-BD59-A6C34878D82A}">
                    <a16:rowId xmlns:a16="http://schemas.microsoft.com/office/drawing/2014/main" val="1079339667"/>
                  </a:ext>
                </a:extLst>
              </a:tr>
              <a:tr h="198120">
                <a:tc>
                  <a:txBody>
                    <a:bodyPr/>
                    <a:lstStyle/>
                    <a:p>
                      <a:pPr algn="l" fontAlgn="b"/>
                      <a:r>
                        <a:rPr lang="en-US" sz="1200" b="1" u="none" strike="noStrike" dirty="0">
                          <a:effectLst/>
                          <a:latin typeface="+mn-lt"/>
                        </a:rPr>
                        <a:t>Genes</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none" strike="noStrike" dirty="0" smtClean="0">
                          <a:solidFill>
                            <a:schemeClr val="dk1"/>
                          </a:solidFill>
                          <a:effectLst/>
                          <a:latin typeface="+mn-lt"/>
                        </a:rPr>
                        <a:t>52</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3156252329"/>
                  </a:ext>
                </a:extLst>
              </a:tr>
              <a:tr h="198120">
                <a:tc>
                  <a:txBody>
                    <a:bodyPr/>
                    <a:lstStyle/>
                    <a:p>
                      <a:pPr algn="l" fontAlgn="b"/>
                      <a:r>
                        <a:rPr lang="en-US" sz="1200" b="1" u="none" strike="noStrike" dirty="0">
                          <a:effectLst/>
                          <a:latin typeface="+mn-lt"/>
                        </a:rPr>
                        <a:t>Source</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b="0" i="0" u="sng" strike="noStrike" dirty="0" smtClean="0">
                          <a:solidFill>
                            <a:srgbClr val="0563C1"/>
                          </a:solidFill>
                          <a:effectLst/>
                          <a:latin typeface="+mn-lt"/>
                        </a:rPr>
                        <a:t>http://www.mousephenotype.org/data/phenotypes/MP:0002668</a:t>
                      </a:r>
                      <a:r>
                        <a:rPr lang="en-US" sz="1200" b="0" i="0" u="sng" strike="noStrike" baseline="0" dirty="0" smtClean="0">
                          <a:solidFill>
                            <a:srgbClr val="0563C1"/>
                          </a:solidFill>
                          <a:effectLst/>
                          <a:latin typeface="+mn-lt"/>
                        </a:rPr>
                        <a:t> </a:t>
                      </a:r>
                      <a:endParaRPr lang="en-US" sz="1200" b="0" i="0" u="sng" strike="noStrike" dirty="0">
                        <a:solidFill>
                          <a:srgbClr val="0563C1"/>
                        </a:solidFill>
                        <a:effectLst/>
                        <a:latin typeface="+mn-lt"/>
                      </a:endParaRPr>
                    </a:p>
                  </a:txBody>
                  <a:tcPr marL="7620" marR="7620" marT="7620" marB="0" anchor="b">
                    <a:noFill/>
                  </a:tcPr>
                </a:tc>
                <a:extLst>
                  <a:ext uri="{0D108BD9-81ED-4DB2-BD59-A6C34878D82A}">
                    <a16:rowId xmlns:a16="http://schemas.microsoft.com/office/drawing/2014/main" val="1617373337"/>
                  </a:ext>
                </a:extLst>
              </a:tr>
              <a:tr h="198120">
                <a:tc>
                  <a:txBody>
                    <a:bodyPr/>
                    <a:lstStyle/>
                    <a:p>
                      <a:pPr algn="l" fontAlgn="b"/>
                      <a:r>
                        <a:rPr lang="en-US" sz="1200" b="1" u="none" strike="noStrike" dirty="0">
                          <a:effectLst/>
                          <a:latin typeface="+mn-lt"/>
                        </a:rPr>
                        <a:t>AUC</a:t>
                      </a:r>
                      <a:endParaRPr lang="en-US" sz="1200" b="1" i="0" u="none" strike="noStrike" dirty="0">
                        <a:solidFill>
                          <a:srgbClr val="000000"/>
                        </a:solidFill>
                        <a:effectLst/>
                        <a:latin typeface="+mn-lt"/>
                      </a:endParaRPr>
                    </a:p>
                  </a:txBody>
                  <a:tcPr marL="7620" marR="7620" marT="7620" marB="0" anchor="b">
                    <a:noFill/>
                  </a:tcPr>
                </a:tc>
                <a:tc>
                  <a:txBody>
                    <a:bodyPr/>
                    <a:lstStyle/>
                    <a:p>
                      <a:pPr algn="l" fontAlgn="b"/>
                      <a:r>
                        <a:rPr lang="en-US" sz="1200" u="none" strike="noStrike" dirty="0" smtClean="0">
                          <a:effectLst/>
                          <a:latin typeface="+mn-lt"/>
                        </a:rPr>
                        <a:t>0.59±0.01</a:t>
                      </a:r>
                      <a:endParaRPr lang="en-US" sz="1200" b="0" i="0" u="none" strike="noStrike" dirty="0">
                        <a:solidFill>
                          <a:srgbClr val="000000"/>
                        </a:solidFill>
                        <a:effectLst/>
                        <a:latin typeface="+mn-lt"/>
                      </a:endParaRPr>
                    </a:p>
                  </a:txBody>
                  <a:tcPr marL="7620" marR="7620" marT="7620" marB="0" anchor="b">
                    <a:noFill/>
                  </a:tcPr>
                </a:tc>
                <a:extLst>
                  <a:ext uri="{0D108BD9-81ED-4DB2-BD59-A6C34878D82A}">
                    <a16:rowId xmlns:a16="http://schemas.microsoft.com/office/drawing/2014/main" val="2436082452"/>
                  </a:ext>
                </a:extLst>
              </a:tr>
            </a:tbl>
          </a:graphicData>
        </a:graphic>
      </p:graphicFrame>
      <p:pic>
        <p:nvPicPr>
          <p:cNvPr id="16" name="Picture 15"/>
          <p:cNvPicPr>
            <a:picLocks noChangeAspect="1"/>
          </p:cNvPicPr>
          <p:nvPr/>
        </p:nvPicPr>
        <p:blipFill>
          <a:blip r:embed="rId2"/>
          <a:stretch>
            <a:fillRect/>
          </a:stretch>
        </p:blipFill>
        <p:spPr>
          <a:xfrm>
            <a:off x="10559563" y="6212197"/>
            <a:ext cx="1623201" cy="602032"/>
          </a:xfrm>
          <a:prstGeom prst="rect">
            <a:avLst/>
          </a:prstGeom>
        </p:spPr>
      </p:pic>
      <p:graphicFrame>
        <p:nvGraphicFramePr>
          <p:cNvPr id="12" name="Content Placeholder 11"/>
          <p:cNvGraphicFramePr>
            <a:graphicFrameLocks noGrp="1"/>
          </p:cNvGraphicFramePr>
          <p:nvPr>
            <p:ph sz="half" idx="1"/>
            <p:extLst>
              <p:ext uri="{D42A27DB-BD31-4B8C-83A1-F6EECF244321}">
                <p14:modId xmlns:p14="http://schemas.microsoft.com/office/powerpoint/2010/main" val="1600018300"/>
              </p:ext>
            </p:extLst>
          </p:nvPr>
        </p:nvGraphicFramePr>
        <p:xfrm>
          <a:off x="442377" y="1472263"/>
          <a:ext cx="4961392" cy="415077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ontent Placeholder 12"/>
          <p:cNvGraphicFramePr>
            <a:graphicFrameLocks noGrp="1"/>
          </p:cNvGraphicFramePr>
          <p:nvPr>
            <p:ph sz="half" idx="2"/>
            <p:extLst>
              <p:ext uri="{D42A27DB-BD31-4B8C-83A1-F6EECF244321}">
                <p14:modId xmlns:p14="http://schemas.microsoft.com/office/powerpoint/2010/main" val="4157898044"/>
              </p:ext>
            </p:extLst>
          </p:nvPr>
        </p:nvGraphicFramePr>
        <p:xfrm>
          <a:off x="5872079" y="1498314"/>
          <a:ext cx="5578516" cy="4124721"/>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 Box 243"/>
          <p:cNvSpPr txBox="1">
            <a:spLocks noChangeArrowheads="1"/>
          </p:cNvSpPr>
          <p:nvPr/>
        </p:nvSpPr>
        <p:spPr bwMode="auto">
          <a:xfrm>
            <a:off x="14822" y="6527542"/>
            <a:ext cx="3376758"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ML work by </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Oleg Ursu</a:t>
            </a:r>
            <a:r>
              <a:rPr kumimoji="0" lang="en-US" sz="1400" b="0" i="0"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&amp;  </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Tudor Oprea </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spTree>
    <p:extLst>
      <p:ext uri="{BB962C8B-B14F-4D97-AF65-F5344CB8AC3E}">
        <p14:creationId xmlns:p14="http://schemas.microsoft.com/office/powerpoint/2010/main" val="28787595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1707" y="40487"/>
            <a:ext cx="10960441" cy="1612822"/>
          </a:xfrm>
        </p:spPr>
        <p:txBody>
          <a:bodyPr>
            <a:noAutofit/>
          </a:bodyPr>
          <a:lstStyle/>
          <a:p>
            <a:pPr algn="ctr">
              <a:lnSpc>
                <a:spcPct val="85000"/>
              </a:lnSpc>
            </a:pPr>
            <a:r>
              <a:rPr lang="en-US" sz="6000" dirty="0" smtClean="0"/>
              <a:t>AI &amp; Machine learning in target   and drug discovery</a:t>
            </a:r>
            <a:endParaRPr lang="en-US" sz="6000" dirty="0"/>
          </a:p>
        </p:txBody>
      </p:sp>
      <p:sp>
        <p:nvSpPr>
          <p:cNvPr id="13" name="Content Placeholder 12"/>
          <p:cNvSpPr>
            <a:spLocks noGrp="1"/>
          </p:cNvSpPr>
          <p:nvPr>
            <p:ph sz="half" idx="2"/>
          </p:nvPr>
        </p:nvSpPr>
        <p:spPr>
          <a:xfrm>
            <a:off x="200025" y="1777134"/>
            <a:ext cx="11686053" cy="4764907"/>
          </a:xfrm>
        </p:spPr>
        <p:txBody>
          <a:bodyPr>
            <a:noAutofit/>
          </a:bodyPr>
          <a:lstStyle/>
          <a:p>
            <a:pPr marL="457200" indent="-457200">
              <a:buFont typeface="+mj-lt"/>
              <a:buAutoNum type="arabicPeriod"/>
            </a:pPr>
            <a:r>
              <a:rPr lang="en-US" sz="2800" dirty="0" smtClean="0"/>
              <a:t>Limitation:  AI/ML will not </a:t>
            </a:r>
            <a:r>
              <a:rPr lang="en-US" sz="2800" i="1" dirty="0" smtClean="0"/>
              <a:t>tease out causality.  And its quality is limited by the quality of the data. </a:t>
            </a:r>
            <a:r>
              <a:rPr lang="en-US" sz="2800" b="1" dirty="0" smtClean="0"/>
              <a:t>Good data </a:t>
            </a:r>
            <a:r>
              <a:rPr lang="en-US" sz="2800" b="1" dirty="0" smtClean="0">
                <a:sym typeface="Wingdings" panose="05000000000000000000" pitchFamily="2" charset="2"/>
              </a:rPr>
              <a:t> good models.</a:t>
            </a:r>
            <a:endParaRPr lang="en-US" sz="2800" b="1" dirty="0" smtClean="0"/>
          </a:p>
          <a:p>
            <a:pPr marL="457200" indent="-457200">
              <a:buFont typeface="+mj-lt"/>
              <a:buAutoNum type="arabicPeriod"/>
            </a:pPr>
            <a:r>
              <a:rPr lang="en-US" sz="2800" dirty="0"/>
              <a:t>The best use </a:t>
            </a:r>
            <a:r>
              <a:rPr lang="en-US" sz="2800" dirty="0" smtClean="0"/>
              <a:t>is to identify trends that are hidden in the data.  For example, the central node(s) in PPI network(s) that are a playing critical role in disease pathology.</a:t>
            </a:r>
            <a:endParaRPr lang="en-US" sz="2800" dirty="0"/>
          </a:p>
          <a:p>
            <a:pPr marL="457200" indent="-457200">
              <a:buFont typeface="+mj-lt"/>
              <a:buAutoNum type="arabicPeriod"/>
            </a:pPr>
            <a:r>
              <a:rPr lang="en-US" sz="2800" dirty="0" smtClean="0"/>
              <a:t>Deep learning does not work so well on our data (actually not at all)</a:t>
            </a:r>
          </a:p>
          <a:p>
            <a:pPr marL="457200" indent="-457200">
              <a:buFont typeface="+mj-lt"/>
              <a:buAutoNum type="arabicPeriod"/>
            </a:pPr>
            <a:r>
              <a:rPr lang="en-US" sz="2800" dirty="0" err="1" smtClean="0"/>
              <a:t>XGBoost</a:t>
            </a:r>
            <a:r>
              <a:rPr lang="en-US" sz="2800" dirty="0" smtClean="0"/>
              <a:t> works (note, also non-linear model).  Currently planning to run parallel models (e.g., carbohydrate metabolism </a:t>
            </a:r>
            <a:r>
              <a:rPr lang="en-US" sz="2800" i="1" dirty="0" smtClean="0"/>
              <a:t>and </a:t>
            </a:r>
            <a:r>
              <a:rPr lang="en-US" sz="2800" dirty="0" smtClean="0"/>
              <a:t>T2DM)</a:t>
            </a:r>
          </a:p>
          <a:p>
            <a:pPr marL="457200" indent="-457200">
              <a:buFont typeface="+mj-lt"/>
              <a:buAutoNum type="arabicPeriod"/>
            </a:pPr>
            <a:r>
              <a:rPr lang="en-US" sz="2800" dirty="0" smtClean="0"/>
              <a:t>Shows real promise in Target Repurposing for Rare Diseases.</a:t>
            </a:r>
          </a:p>
        </p:txBody>
      </p:sp>
      <p:pic>
        <p:nvPicPr>
          <p:cNvPr id="16" name="Picture 15"/>
          <p:cNvPicPr>
            <a:picLocks noChangeAspect="1"/>
          </p:cNvPicPr>
          <p:nvPr/>
        </p:nvPicPr>
        <p:blipFill>
          <a:blip r:embed="rId2"/>
          <a:stretch>
            <a:fillRect/>
          </a:stretch>
        </p:blipFill>
        <p:spPr>
          <a:xfrm>
            <a:off x="10415222" y="6131538"/>
            <a:ext cx="1771650" cy="714375"/>
          </a:xfrm>
          <a:prstGeom prst="rect">
            <a:avLst/>
          </a:prstGeom>
        </p:spPr>
      </p:pic>
      <p:sp>
        <p:nvSpPr>
          <p:cNvPr id="17" name="Rectangle 96"/>
          <p:cNvSpPr>
            <a:spLocks noChangeArrowheads="1"/>
          </p:cNvSpPr>
          <p:nvPr/>
        </p:nvSpPr>
        <p:spPr bwMode="auto">
          <a:xfrm>
            <a:off x="7265776" y="6553201"/>
            <a:ext cx="1528816" cy="307777"/>
          </a:xfrm>
          <a:prstGeom prst="rect">
            <a:avLst/>
          </a:prstGeom>
          <a:noFill/>
          <a:ln w="12700">
            <a:noFill/>
            <a:miter lim="800000"/>
            <a:headEnd type="none" w="sm" len="sm"/>
            <a:tailEnd type="none" w="sm" len="sm"/>
          </a:ln>
        </p:spPr>
        <p:txBody>
          <a:bodyPr wrap="none">
            <a:spAutoFit/>
          </a:bodyPr>
          <a:lstStyle/>
          <a:p>
            <a:pPr eaLnBrk="0" fontAlgn="base" hangingPunct="0">
              <a:spcBef>
                <a:spcPct val="0"/>
              </a:spcBef>
              <a:spcAft>
                <a:spcPct val="0"/>
              </a:spcAft>
              <a:defRPr/>
            </a:pPr>
            <a:r>
              <a:rPr lang="en-US" sz="1400" dirty="0" smtClean="0">
                <a:solidFill>
                  <a:srgbClr val="000000"/>
                </a:solidFill>
                <a:latin typeface="Rockwell" panose="02060603020205020403"/>
                <a:cs typeface="Calibri" panose="020F0502020204030204" pitchFamily="34" charset="0"/>
              </a:rPr>
              <a:t>1/03/19 </a:t>
            </a:r>
            <a:r>
              <a:rPr lang="en-US" sz="1400" dirty="0">
                <a:solidFill>
                  <a:srgbClr val="000000"/>
                </a:solidFill>
                <a:latin typeface="Rockwell" panose="02060603020205020403"/>
                <a:cs typeface="Calibri" panose="020F0502020204030204" pitchFamily="34" charset="0"/>
              </a:rPr>
              <a:t>r</a:t>
            </a:r>
            <a:r>
              <a:rPr lang="de-DE" sz="1400" dirty="0">
                <a:solidFill>
                  <a:srgbClr val="000000"/>
                </a:solidFill>
                <a:latin typeface="Rockwell" panose="02060603020205020403"/>
                <a:cs typeface="Calibri" panose="020F0502020204030204" pitchFamily="34" charset="0"/>
              </a:rPr>
              <a:t>evision</a:t>
            </a:r>
            <a:endParaRPr lang="en-GB" sz="1400" dirty="0">
              <a:solidFill>
                <a:srgbClr val="000000"/>
              </a:solidFill>
              <a:latin typeface="Rockwell" panose="02060603020205020403"/>
              <a:cs typeface="Calibri" panose="020F0502020204030204" pitchFamily="34" charset="0"/>
            </a:endParaRPr>
          </a:p>
        </p:txBody>
      </p:sp>
    </p:spTree>
    <p:extLst>
      <p:ext uri="{BB962C8B-B14F-4D97-AF65-F5344CB8AC3E}">
        <p14:creationId xmlns:p14="http://schemas.microsoft.com/office/powerpoint/2010/main" val="30441886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73" y="0"/>
            <a:ext cx="10058400" cy="912876"/>
          </a:xfrm>
        </p:spPr>
        <p:txBody>
          <a:bodyPr>
            <a:noAutofit/>
          </a:bodyPr>
          <a:lstStyle/>
          <a:p>
            <a:pPr algn="ctr">
              <a:lnSpc>
                <a:spcPct val="85000"/>
              </a:lnSpc>
            </a:pPr>
            <a:r>
              <a:rPr lang="en-US" sz="6000" dirty="0" smtClean="0"/>
              <a:t>Rare diseases: brief outlook</a:t>
            </a:r>
            <a:endParaRPr lang="en-US" sz="60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18905002"/>
              </p:ext>
            </p:extLst>
          </p:nvPr>
        </p:nvGraphicFramePr>
        <p:xfrm>
          <a:off x="133351" y="773998"/>
          <a:ext cx="11810998" cy="5307492"/>
        </p:xfrm>
        <a:graphic>
          <a:graphicData uri="http://schemas.openxmlformats.org/drawingml/2006/table">
            <a:tbl>
              <a:tblPr firstRow="1" firstCol="1" bandRow="1">
                <a:tableStyleId>{5C22544A-7EE6-4342-B048-85BDC9FD1C3A}</a:tableStyleId>
              </a:tblPr>
              <a:tblGrid>
                <a:gridCol w="2390774">
                  <a:extLst>
                    <a:ext uri="{9D8B030D-6E8A-4147-A177-3AD203B41FA5}">
                      <a16:colId xmlns:a16="http://schemas.microsoft.com/office/drawing/2014/main" val="3497050474"/>
                    </a:ext>
                  </a:extLst>
                </a:gridCol>
                <a:gridCol w="828675">
                  <a:extLst>
                    <a:ext uri="{9D8B030D-6E8A-4147-A177-3AD203B41FA5}">
                      <a16:colId xmlns:a16="http://schemas.microsoft.com/office/drawing/2014/main" val="2284848363"/>
                    </a:ext>
                  </a:extLst>
                </a:gridCol>
                <a:gridCol w="971550">
                  <a:extLst>
                    <a:ext uri="{9D8B030D-6E8A-4147-A177-3AD203B41FA5}">
                      <a16:colId xmlns:a16="http://schemas.microsoft.com/office/drawing/2014/main" val="2315333944"/>
                    </a:ext>
                  </a:extLst>
                </a:gridCol>
                <a:gridCol w="752031">
                  <a:extLst>
                    <a:ext uri="{9D8B030D-6E8A-4147-A177-3AD203B41FA5}">
                      <a16:colId xmlns:a16="http://schemas.microsoft.com/office/drawing/2014/main" val="4019091590"/>
                    </a:ext>
                  </a:extLst>
                </a:gridCol>
                <a:gridCol w="1143444">
                  <a:extLst>
                    <a:ext uri="{9D8B030D-6E8A-4147-A177-3AD203B41FA5}">
                      <a16:colId xmlns:a16="http://schemas.microsoft.com/office/drawing/2014/main" val="139298338"/>
                    </a:ext>
                  </a:extLst>
                </a:gridCol>
                <a:gridCol w="876300">
                  <a:extLst>
                    <a:ext uri="{9D8B030D-6E8A-4147-A177-3AD203B41FA5}">
                      <a16:colId xmlns:a16="http://schemas.microsoft.com/office/drawing/2014/main" val="134115187"/>
                    </a:ext>
                  </a:extLst>
                </a:gridCol>
                <a:gridCol w="1038225">
                  <a:extLst>
                    <a:ext uri="{9D8B030D-6E8A-4147-A177-3AD203B41FA5}">
                      <a16:colId xmlns:a16="http://schemas.microsoft.com/office/drawing/2014/main" val="1464185664"/>
                    </a:ext>
                  </a:extLst>
                </a:gridCol>
                <a:gridCol w="847725">
                  <a:extLst>
                    <a:ext uri="{9D8B030D-6E8A-4147-A177-3AD203B41FA5}">
                      <a16:colId xmlns:a16="http://schemas.microsoft.com/office/drawing/2014/main" val="3599921566"/>
                    </a:ext>
                  </a:extLst>
                </a:gridCol>
                <a:gridCol w="1057275">
                  <a:extLst>
                    <a:ext uri="{9D8B030D-6E8A-4147-A177-3AD203B41FA5}">
                      <a16:colId xmlns:a16="http://schemas.microsoft.com/office/drawing/2014/main" val="32422887"/>
                    </a:ext>
                  </a:extLst>
                </a:gridCol>
                <a:gridCol w="819150">
                  <a:extLst>
                    <a:ext uri="{9D8B030D-6E8A-4147-A177-3AD203B41FA5}">
                      <a16:colId xmlns:a16="http://schemas.microsoft.com/office/drawing/2014/main" val="2225212288"/>
                    </a:ext>
                  </a:extLst>
                </a:gridCol>
                <a:gridCol w="1085849">
                  <a:extLst>
                    <a:ext uri="{9D8B030D-6E8A-4147-A177-3AD203B41FA5}">
                      <a16:colId xmlns:a16="http://schemas.microsoft.com/office/drawing/2014/main" val="3191087080"/>
                    </a:ext>
                  </a:extLst>
                </a:gridCol>
              </a:tblGrid>
              <a:tr h="289611">
                <a:tc>
                  <a:txBody>
                    <a:bodyPr/>
                    <a:lstStyle/>
                    <a:p>
                      <a:pPr marL="0" marR="0">
                        <a:spcBef>
                          <a:spcPts val="0"/>
                        </a:spcBef>
                        <a:spcAft>
                          <a:spcPts val="0"/>
                        </a:spcAft>
                      </a:pPr>
                      <a:r>
                        <a:rPr lang="en-US" sz="1800" dirty="0">
                          <a:solidFill>
                            <a:srgbClr val="FFFF00"/>
                          </a:solidFill>
                          <a:effectLst/>
                          <a:latin typeface="+mn-lt"/>
                        </a:rPr>
                        <a:t>Protein Family</a:t>
                      </a:r>
                      <a:endParaRPr lang="en-US" sz="2000" dirty="0">
                        <a:solidFill>
                          <a:srgbClr val="FFFF00"/>
                        </a:solidFill>
                        <a:effectLst/>
                        <a:latin typeface="+mn-lt"/>
                        <a:ea typeface="Times New Roman" panose="02020603050405020304" pitchFamily="18" charset="0"/>
                      </a:endParaRPr>
                    </a:p>
                  </a:txBody>
                  <a:tcPr marL="68580" marR="68580" marT="0" marB="0" anchor="b"/>
                </a:tc>
                <a:tc gridSpan="2">
                  <a:txBody>
                    <a:bodyPr/>
                    <a:lstStyle/>
                    <a:p>
                      <a:pPr marL="0" marR="0" algn="ctr">
                        <a:spcBef>
                          <a:spcPts val="0"/>
                        </a:spcBef>
                        <a:spcAft>
                          <a:spcPts val="0"/>
                        </a:spcAft>
                      </a:pPr>
                      <a:r>
                        <a:rPr lang="en-US" sz="1800" dirty="0">
                          <a:solidFill>
                            <a:srgbClr val="FFFF00"/>
                          </a:solidFill>
                          <a:effectLst/>
                          <a:latin typeface="+mn-lt"/>
                        </a:rPr>
                        <a:t>Total</a:t>
                      </a:r>
                      <a:endParaRPr lang="en-US" sz="2000" dirty="0">
                        <a:solidFill>
                          <a:srgbClr val="FFFF00"/>
                        </a:solidFill>
                        <a:effectLst/>
                        <a:latin typeface="+mn-lt"/>
                        <a:ea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800" dirty="0" err="1">
                          <a:solidFill>
                            <a:srgbClr val="FFFF00"/>
                          </a:solidFill>
                          <a:effectLst/>
                          <a:latin typeface="+mn-lt"/>
                        </a:rPr>
                        <a:t>T</a:t>
                      </a:r>
                      <a:r>
                        <a:rPr lang="en-US" sz="1800" baseline="0" dirty="0" err="1">
                          <a:solidFill>
                            <a:srgbClr val="FFFF00"/>
                          </a:solidFill>
                          <a:effectLst/>
                          <a:latin typeface="+mn-lt"/>
                        </a:rPr>
                        <a:t>clin</a:t>
                      </a:r>
                      <a:endParaRPr lang="en-US" sz="2000" baseline="0" dirty="0">
                        <a:solidFill>
                          <a:srgbClr val="FFFF00"/>
                        </a:solidFill>
                        <a:effectLst/>
                        <a:latin typeface="+mn-lt"/>
                        <a:ea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ctr">
                        <a:spcBef>
                          <a:spcPts val="0"/>
                        </a:spcBef>
                        <a:spcAft>
                          <a:spcPts val="0"/>
                        </a:spcAft>
                      </a:pPr>
                      <a:r>
                        <a:rPr lang="en-US" sz="1800" dirty="0" err="1">
                          <a:solidFill>
                            <a:srgbClr val="FFFF00"/>
                          </a:solidFill>
                          <a:effectLst/>
                          <a:latin typeface="+mn-lt"/>
                        </a:rPr>
                        <a:t>T</a:t>
                      </a:r>
                      <a:r>
                        <a:rPr lang="en-US" sz="1800" baseline="0" dirty="0" err="1">
                          <a:solidFill>
                            <a:srgbClr val="FFFF00"/>
                          </a:solidFill>
                          <a:effectLst/>
                          <a:latin typeface="+mn-lt"/>
                        </a:rPr>
                        <a:t>chem</a:t>
                      </a:r>
                      <a:endParaRPr lang="en-US" sz="2000" baseline="0" dirty="0">
                        <a:solidFill>
                          <a:srgbClr val="FFFF00"/>
                        </a:solidFill>
                        <a:effectLst/>
                        <a:latin typeface="+mn-lt"/>
                        <a:ea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ctr">
                        <a:spcBef>
                          <a:spcPts val="0"/>
                        </a:spcBef>
                        <a:spcAft>
                          <a:spcPts val="0"/>
                        </a:spcAft>
                      </a:pPr>
                      <a:r>
                        <a:rPr lang="en-US" sz="1800" dirty="0" err="1">
                          <a:solidFill>
                            <a:srgbClr val="FFFF00"/>
                          </a:solidFill>
                          <a:effectLst/>
                          <a:latin typeface="+mn-lt"/>
                        </a:rPr>
                        <a:t>T</a:t>
                      </a:r>
                      <a:r>
                        <a:rPr lang="en-US" sz="1800" baseline="0" dirty="0" err="1">
                          <a:solidFill>
                            <a:srgbClr val="FFFF00"/>
                          </a:solidFill>
                          <a:effectLst/>
                          <a:latin typeface="+mn-lt"/>
                        </a:rPr>
                        <a:t>bio</a:t>
                      </a:r>
                      <a:endParaRPr lang="en-US" sz="2000" baseline="0" dirty="0">
                        <a:solidFill>
                          <a:srgbClr val="FFFF00"/>
                        </a:solidFill>
                        <a:effectLst/>
                        <a:latin typeface="+mn-lt"/>
                        <a:ea typeface="Times New Roman" panose="02020603050405020304" pitchFamily="18" charset="0"/>
                      </a:endParaRPr>
                    </a:p>
                  </a:txBody>
                  <a:tcPr marL="68580" marR="68580" marT="0" marB="0" anchor="b"/>
                </a:tc>
                <a:tc hMerge="1">
                  <a:txBody>
                    <a:bodyPr/>
                    <a:lstStyle/>
                    <a:p>
                      <a:endParaRPr lang="en-US"/>
                    </a:p>
                  </a:txBody>
                  <a:tcPr/>
                </a:tc>
                <a:tc gridSpan="2">
                  <a:txBody>
                    <a:bodyPr/>
                    <a:lstStyle/>
                    <a:p>
                      <a:pPr marL="0" marR="0" algn="ctr">
                        <a:spcBef>
                          <a:spcPts val="0"/>
                        </a:spcBef>
                        <a:spcAft>
                          <a:spcPts val="0"/>
                        </a:spcAft>
                      </a:pPr>
                      <a:r>
                        <a:rPr lang="en-US" sz="1800" dirty="0" err="1">
                          <a:solidFill>
                            <a:srgbClr val="FFFF00"/>
                          </a:solidFill>
                          <a:effectLst/>
                          <a:latin typeface="+mn-lt"/>
                        </a:rPr>
                        <a:t>Tdark</a:t>
                      </a:r>
                      <a:endParaRPr lang="en-US" sz="2000" dirty="0">
                        <a:solidFill>
                          <a:srgbClr val="FFFF00"/>
                        </a:solidFill>
                        <a:effectLst/>
                        <a:latin typeface="+mn-lt"/>
                        <a:ea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760620059"/>
                  </a:ext>
                </a:extLst>
              </a:tr>
              <a:tr h="374666">
                <a:tc>
                  <a:txBody>
                    <a:bodyPr/>
                    <a:lstStyle/>
                    <a:p>
                      <a:pPr marL="0" marR="0">
                        <a:spcBef>
                          <a:spcPts val="0"/>
                        </a:spcBef>
                        <a:spcAft>
                          <a:spcPts val="0"/>
                        </a:spcAft>
                      </a:pPr>
                      <a:r>
                        <a:rPr lang="en-US" sz="1800">
                          <a:solidFill>
                            <a:srgbClr val="FFFF00"/>
                          </a:solidFill>
                          <a:effectLst/>
                          <a:latin typeface="+mn-lt"/>
                        </a:rPr>
                        <a:t>Disease Category</a:t>
                      </a:r>
                      <a:endParaRPr lang="en-US" sz="200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rare</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not rare</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rare</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not rare</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rare</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not rare</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rare</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not rare</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rare</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not rare</a:t>
                      </a:r>
                      <a:endParaRPr lang="en-US" sz="200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1460365980"/>
                  </a:ext>
                </a:extLst>
              </a:tr>
              <a:tr h="512014">
                <a:tc>
                  <a:txBody>
                    <a:bodyPr/>
                    <a:lstStyle/>
                    <a:p>
                      <a:pPr marL="0" marR="0">
                        <a:spcBef>
                          <a:spcPts val="0"/>
                        </a:spcBef>
                        <a:spcAft>
                          <a:spcPts val="0"/>
                        </a:spcAft>
                      </a:pPr>
                      <a:r>
                        <a:rPr lang="en-US" sz="1800">
                          <a:solidFill>
                            <a:srgbClr val="FFFF00"/>
                          </a:solidFill>
                          <a:effectLst/>
                          <a:latin typeface="+mn-lt"/>
                        </a:rPr>
                        <a:t>GPCRs (non-olfactory)</a:t>
                      </a:r>
                      <a:endParaRPr lang="en-US" sz="200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105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303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51</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41</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101</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105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46</a:t>
                      </a:r>
                      <a:endParaRPr lang="en-US" sz="200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2008501468"/>
                  </a:ext>
                </a:extLst>
              </a:tr>
              <a:tr h="512014">
                <a:tc>
                  <a:txBody>
                    <a:bodyPr/>
                    <a:lstStyle/>
                    <a:p>
                      <a:pPr marL="0" marR="0">
                        <a:spcBef>
                          <a:spcPts val="0"/>
                        </a:spcBef>
                        <a:spcAft>
                          <a:spcPts val="0"/>
                        </a:spcAft>
                      </a:pPr>
                      <a:r>
                        <a:rPr lang="en-US" sz="1800">
                          <a:solidFill>
                            <a:srgbClr val="FFFF00"/>
                          </a:solidFill>
                          <a:effectLst/>
                          <a:latin typeface="+mn-lt"/>
                        </a:rPr>
                        <a:t>GPCRs (olfactory)</a:t>
                      </a:r>
                      <a:endParaRPr lang="en-US" sz="200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418</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endParaRPr lang="en-US" sz="2000">
                        <a:solidFill>
                          <a:srgbClr val="000000"/>
                        </a:solidFill>
                        <a:effectLst/>
                        <a:latin typeface="+mn-lt"/>
                      </a:endParaRPr>
                    </a:p>
                  </a:txBody>
                  <a:tcPr marL="68580" marR="68580" marT="0" marB="0" anchor="b"/>
                </a:tc>
                <a:tc>
                  <a:txBody>
                    <a:bodyPr/>
                    <a:lstStyle/>
                    <a:p>
                      <a:endParaRPr lang="en-US" sz="2000">
                        <a:solidFill>
                          <a:srgbClr val="000000"/>
                        </a:solidFill>
                        <a:effectLst/>
                        <a:latin typeface="+mn-lt"/>
                      </a:endParaRPr>
                    </a:p>
                  </a:txBody>
                  <a:tcPr marL="68580" marR="68580" marT="0" marB="0" anchor="b"/>
                </a:tc>
                <a:tc>
                  <a:txBody>
                    <a:bodyPr/>
                    <a:lstStyle/>
                    <a:p>
                      <a:endParaRPr lang="en-US" sz="2000">
                        <a:solidFill>
                          <a:srgbClr val="000000"/>
                        </a:solidFill>
                        <a:effectLst/>
                        <a:latin typeface="+mn-lt"/>
                      </a:endParaRPr>
                    </a:p>
                  </a:txBody>
                  <a:tcPr marL="68580" marR="68580" marT="0" marB="0" anchor="b"/>
                </a:tc>
                <a:tc>
                  <a:txBody>
                    <a:bodyPr/>
                    <a:lstStyle/>
                    <a:p>
                      <a:endParaRPr lang="en-US" sz="2000">
                        <a:solidFill>
                          <a:srgbClr val="000000"/>
                        </a:solidFill>
                        <a:effectLst/>
                        <a:latin typeface="+mn-lt"/>
                      </a:endParaRPr>
                    </a:p>
                  </a:txBody>
                  <a:tcPr marL="68580" marR="68580" marT="0" marB="0" anchor="b"/>
                </a:tc>
                <a:tc>
                  <a:txBody>
                    <a:bodyPr/>
                    <a:lstStyle/>
                    <a:p>
                      <a:endParaRPr lang="en-US" sz="2000">
                        <a:solidFill>
                          <a:srgbClr val="000000"/>
                        </a:solidFill>
                        <a:effectLst/>
                        <a:latin typeface="+mn-lt"/>
                      </a:endParaRPr>
                    </a:p>
                  </a:txBody>
                  <a:tcPr marL="68580" marR="68580" marT="0" marB="0" anchor="b"/>
                </a:tc>
                <a:tc>
                  <a:txBody>
                    <a:bodyPr/>
                    <a:lstStyle/>
                    <a:p>
                      <a:pPr marL="0" marR="0" algn="ctr">
                        <a:spcBef>
                          <a:spcPts val="0"/>
                        </a:spcBef>
                        <a:spcAft>
                          <a:spcPts val="0"/>
                        </a:spcAft>
                      </a:pPr>
                      <a:r>
                        <a:rPr lang="en-US" sz="1800">
                          <a:effectLst/>
                          <a:latin typeface="+mn-lt"/>
                        </a:rPr>
                        <a:t>8</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410</a:t>
                      </a:r>
                      <a:endParaRPr lang="en-US" sz="200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101431964"/>
                  </a:ext>
                </a:extLst>
              </a:tr>
              <a:tr h="256007">
                <a:tc>
                  <a:txBody>
                    <a:bodyPr/>
                    <a:lstStyle/>
                    <a:p>
                      <a:pPr marL="0" marR="0">
                        <a:spcBef>
                          <a:spcPts val="0"/>
                        </a:spcBef>
                        <a:spcAft>
                          <a:spcPts val="0"/>
                        </a:spcAft>
                      </a:pPr>
                      <a:r>
                        <a:rPr lang="en-US" sz="1800" dirty="0">
                          <a:solidFill>
                            <a:srgbClr val="FFFF00"/>
                          </a:solidFill>
                          <a:effectLst/>
                          <a:latin typeface="+mn-lt"/>
                        </a:rPr>
                        <a:t>Ion Channels</a:t>
                      </a:r>
                      <a:endParaRPr lang="en-US" sz="2000" dirty="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144</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200</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66</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60</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38</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69</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24</a:t>
                      </a:r>
                      <a:endParaRPr lang="en-US" sz="200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1874199205"/>
                  </a:ext>
                </a:extLst>
              </a:tr>
              <a:tr h="768021">
                <a:tc>
                  <a:txBody>
                    <a:bodyPr/>
                    <a:lstStyle/>
                    <a:p>
                      <a:pPr marL="0" marR="0">
                        <a:spcBef>
                          <a:spcPts val="0"/>
                        </a:spcBef>
                        <a:spcAft>
                          <a:spcPts val="0"/>
                        </a:spcAft>
                      </a:pPr>
                      <a:r>
                        <a:rPr lang="en-US" sz="1800" dirty="0">
                          <a:solidFill>
                            <a:srgbClr val="FFFF00"/>
                          </a:solidFill>
                          <a:effectLst/>
                          <a:latin typeface="+mn-lt"/>
                        </a:rPr>
                        <a:t>Enzyme </a:t>
                      </a:r>
                      <a:r>
                        <a:rPr lang="en-US" sz="1800" dirty="0" smtClean="0">
                          <a:solidFill>
                            <a:srgbClr val="FFFF00"/>
                          </a:solidFill>
                          <a:effectLst/>
                          <a:latin typeface="+mn-lt"/>
                        </a:rPr>
                        <a:t>(not kinases</a:t>
                      </a:r>
                      <a:r>
                        <a:rPr lang="en-US" sz="1800" dirty="0">
                          <a:solidFill>
                            <a:srgbClr val="FFFF00"/>
                          </a:solidFill>
                          <a:effectLst/>
                          <a:latin typeface="+mn-lt"/>
                        </a:rPr>
                        <a:t>)</a:t>
                      </a:r>
                      <a:endParaRPr lang="en-US" sz="2000" dirty="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1277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2868</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120</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67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277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276</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833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1835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690</a:t>
                      </a:r>
                      <a:endParaRPr lang="en-US" sz="200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496908679"/>
                  </a:ext>
                </a:extLst>
              </a:tr>
              <a:tr h="256007">
                <a:tc>
                  <a:txBody>
                    <a:bodyPr/>
                    <a:lstStyle/>
                    <a:p>
                      <a:pPr marL="0" marR="0">
                        <a:spcBef>
                          <a:spcPts val="0"/>
                        </a:spcBef>
                        <a:spcAft>
                          <a:spcPts val="0"/>
                        </a:spcAft>
                      </a:pPr>
                      <a:r>
                        <a:rPr lang="en-US" sz="1800" dirty="0">
                          <a:solidFill>
                            <a:srgbClr val="FFFF00"/>
                          </a:solidFill>
                          <a:effectLst/>
                          <a:latin typeface="+mn-lt"/>
                        </a:rPr>
                        <a:t>Kinases</a:t>
                      </a:r>
                      <a:endParaRPr lang="en-US" sz="2000" dirty="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249</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385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44</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8</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149</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224</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55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123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30</a:t>
                      </a:r>
                      <a:endParaRPr lang="en-US" sz="200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3816978964"/>
                  </a:ext>
                </a:extLst>
              </a:tr>
              <a:tr h="512014">
                <a:tc>
                  <a:txBody>
                    <a:bodyPr/>
                    <a:lstStyle/>
                    <a:p>
                      <a:pPr marL="0" marR="0">
                        <a:spcBef>
                          <a:spcPts val="0"/>
                        </a:spcBef>
                        <a:spcAft>
                          <a:spcPts val="0"/>
                        </a:spcAft>
                      </a:pPr>
                      <a:r>
                        <a:rPr lang="en-US" sz="1800" dirty="0">
                          <a:solidFill>
                            <a:srgbClr val="FFFF00"/>
                          </a:solidFill>
                          <a:effectLst/>
                          <a:latin typeface="+mn-lt"/>
                        </a:rPr>
                        <a:t>Nuclear Receptors</a:t>
                      </a:r>
                      <a:endParaRPr lang="en-US" sz="2000" dirty="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31</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16</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12</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8</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endParaRPr lang="en-US" sz="2000">
                        <a:solidFill>
                          <a:srgbClr val="000000"/>
                        </a:solidFill>
                        <a:effectLst/>
                        <a:latin typeface="+mn-lt"/>
                      </a:endParaRPr>
                    </a:p>
                  </a:txBody>
                  <a:tcPr marL="68580" marR="68580" marT="0" marB="0" anchor="b"/>
                </a:tc>
                <a:tc>
                  <a:txBody>
                    <a:bodyPr/>
                    <a:lstStyle/>
                    <a:p>
                      <a:endParaRPr lang="en-US" sz="2000">
                        <a:solidFill>
                          <a:srgbClr val="000000"/>
                        </a:solidFill>
                        <a:effectLst/>
                        <a:latin typeface="+mn-lt"/>
                      </a:endParaRPr>
                    </a:p>
                  </a:txBody>
                  <a:tcPr marL="68580" marR="68580" marT="0" marB="0" anchor="b"/>
                </a:tc>
                <a:extLst>
                  <a:ext uri="{0D108BD9-81ED-4DB2-BD59-A6C34878D82A}">
                    <a16:rowId xmlns:a16="http://schemas.microsoft.com/office/drawing/2014/main" val="1134355597"/>
                  </a:ext>
                </a:extLst>
              </a:tr>
              <a:tr h="351806">
                <a:tc>
                  <a:txBody>
                    <a:bodyPr/>
                    <a:lstStyle/>
                    <a:p>
                      <a:pPr marL="0" marR="0">
                        <a:spcBef>
                          <a:spcPts val="0"/>
                        </a:spcBef>
                        <a:spcAft>
                          <a:spcPts val="0"/>
                        </a:spcAft>
                      </a:pPr>
                      <a:r>
                        <a:rPr lang="en-US" sz="1800" dirty="0" smtClean="0">
                          <a:solidFill>
                            <a:srgbClr val="FFFF00"/>
                          </a:solidFill>
                          <a:effectLst/>
                          <a:latin typeface="+mn-lt"/>
                        </a:rPr>
                        <a:t>TF</a:t>
                      </a:r>
                      <a:endParaRPr lang="en-US" sz="2000" dirty="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383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1017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endParaRPr lang="en-US" sz="2000">
                        <a:solidFill>
                          <a:srgbClr val="000000"/>
                        </a:solidFill>
                        <a:effectLst/>
                        <a:latin typeface="+mn-lt"/>
                      </a:endParaRPr>
                    </a:p>
                  </a:txBody>
                  <a:tcPr marL="68580" marR="68580" marT="0" marB="0" anchor="b"/>
                </a:tc>
                <a:tc>
                  <a:txBody>
                    <a:bodyPr/>
                    <a:lstStyle/>
                    <a:p>
                      <a:endParaRPr lang="en-US" sz="2000">
                        <a:solidFill>
                          <a:srgbClr val="000000"/>
                        </a:solidFill>
                        <a:effectLst/>
                        <a:latin typeface="+mn-lt"/>
                      </a:endParaRPr>
                    </a:p>
                  </a:txBody>
                  <a:tcPr marL="68580" marR="68580" marT="0" marB="0" anchor="b"/>
                </a:tc>
                <a:tc>
                  <a:txBody>
                    <a:bodyPr/>
                    <a:lstStyle/>
                    <a:p>
                      <a:pPr marL="0" marR="0" algn="ctr">
                        <a:spcBef>
                          <a:spcPts val="0"/>
                        </a:spcBef>
                        <a:spcAft>
                          <a:spcPts val="0"/>
                        </a:spcAft>
                      </a:pPr>
                      <a:r>
                        <a:rPr lang="en-US" sz="1800">
                          <a:effectLst/>
                          <a:latin typeface="+mn-lt"/>
                        </a:rPr>
                        <a:t>24</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341</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556</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18</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456</a:t>
                      </a:r>
                      <a:endParaRPr lang="en-US" sz="200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1075130122"/>
                  </a:ext>
                </a:extLst>
              </a:tr>
              <a:tr h="284452">
                <a:tc>
                  <a:txBody>
                    <a:bodyPr/>
                    <a:lstStyle/>
                    <a:p>
                      <a:pPr marL="0" marR="0">
                        <a:spcBef>
                          <a:spcPts val="0"/>
                        </a:spcBef>
                        <a:spcAft>
                          <a:spcPts val="0"/>
                        </a:spcAft>
                      </a:pPr>
                      <a:r>
                        <a:rPr lang="en-US" sz="1800" dirty="0">
                          <a:solidFill>
                            <a:srgbClr val="FFFF00"/>
                          </a:solidFill>
                          <a:effectLst/>
                          <a:latin typeface="+mn-lt"/>
                        </a:rPr>
                        <a:t>TF; Epigenetic</a:t>
                      </a:r>
                      <a:endParaRPr lang="en-US" sz="2000" dirty="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endParaRPr lang="en-US" sz="2000">
                        <a:solidFill>
                          <a:srgbClr val="000000"/>
                        </a:solidFill>
                        <a:effectLst/>
                        <a:latin typeface="+mn-lt"/>
                      </a:endParaRPr>
                    </a:p>
                  </a:txBody>
                  <a:tcPr marL="68580" marR="68580" marT="0" marB="0" anchor="b"/>
                </a:tc>
                <a:tc>
                  <a:txBody>
                    <a:bodyPr/>
                    <a:lstStyle/>
                    <a:p>
                      <a:endParaRPr lang="en-US" sz="2000">
                        <a:solidFill>
                          <a:srgbClr val="000000"/>
                        </a:solidFill>
                        <a:effectLst/>
                        <a:latin typeface="+mn-lt"/>
                      </a:endParaRPr>
                    </a:p>
                  </a:txBody>
                  <a:tcPr marL="68580" marR="68580" marT="0" marB="0" anchor="b"/>
                </a:tc>
                <a:tc>
                  <a:txBody>
                    <a:bodyPr/>
                    <a:lstStyle/>
                    <a:p>
                      <a:pPr marL="0" marR="0" algn="ctr">
                        <a:spcBef>
                          <a:spcPts val="0"/>
                        </a:spcBef>
                        <a:spcAft>
                          <a:spcPts val="0"/>
                        </a:spcAft>
                      </a:pPr>
                      <a:r>
                        <a:rPr lang="en-US" sz="1800">
                          <a:effectLst/>
                          <a:latin typeface="+mn-lt"/>
                        </a:rPr>
                        <a:t>4</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10</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19</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a:t>
                      </a:r>
                      <a:endParaRPr lang="en-US" sz="200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2795727061"/>
                  </a:ext>
                </a:extLst>
              </a:tr>
              <a:tr h="256007">
                <a:tc>
                  <a:txBody>
                    <a:bodyPr/>
                    <a:lstStyle/>
                    <a:p>
                      <a:pPr marL="0" marR="0">
                        <a:spcBef>
                          <a:spcPts val="0"/>
                        </a:spcBef>
                        <a:spcAft>
                          <a:spcPts val="0"/>
                        </a:spcAft>
                      </a:pPr>
                      <a:r>
                        <a:rPr lang="en-US" sz="1800" dirty="0">
                          <a:solidFill>
                            <a:srgbClr val="FFFF00"/>
                          </a:solidFill>
                          <a:effectLst/>
                          <a:latin typeface="+mn-lt"/>
                        </a:rPr>
                        <a:t>Epigenetic</a:t>
                      </a:r>
                      <a:endParaRPr lang="en-US" sz="2000" dirty="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80</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162</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6</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6</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42</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42</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90</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24</a:t>
                      </a:r>
                      <a:endParaRPr lang="en-US" sz="200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1659826660"/>
                  </a:ext>
                </a:extLst>
              </a:tr>
              <a:tr h="256007">
                <a:tc>
                  <a:txBody>
                    <a:bodyPr/>
                    <a:lstStyle/>
                    <a:p>
                      <a:pPr marL="0" marR="0">
                        <a:spcBef>
                          <a:spcPts val="0"/>
                        </a:spcBef>
                        <a:spcAft>
                          <a:spcPts val="0"/>
                        </a:spcAft>
                      </a:pPr>
                      <a:r>
                        <a:rPr lang="en-US" sz="1800" dirty="0">
                          <a:solidFill>
                            <a:srgbClr val="FFFF00"/>
                          </a:solidFill>
                          <a:effectLst/>
                          <a:latin typeface="+mn-lt"/>
                        </a:rPr>
                        <a:t>Transporters</a:t>
                      </a:r>
                      <a:endParaRPr lang="en-US" sz="2000" dirty="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170</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303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10</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36</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38</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110</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156</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99</a:t>
                      </a:r>
                      <a:endParaRPr lang="en-US" sz="200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1398626179"/>
                  </a:ext>
                </a:extLst>
              </a:tr>
              <a:tr h="256007">
                <a:tc>
                  <a:txBody>
                    <a:bodyPr/>
                    <a:lstStyle/>
                    <a:p>
                      <a:pPr marL="0" marR="0">
                        <a:spcBef>
                          <a:spcPts val="0"/>
                        </a:spcBef>
                        <a:spcAft>
                          <a:spcPts val="0"/>
                        </a:spcAft>
                      </a:pPr>
                      <a:r>
                        <a:rPr lang="en-US" sz="1800" dirty="0">
                          <a:solidFill>
                            <a:srgbClr val="FFFF00"/>
                          </a:solidFill>
                          <a:effectLst/>
                          <a:latin typeface="+mn-lt"/>
                        </a:rPr>
                        <a:t>Other</a:t>
                      </a:r>
                      <a:endParaRPr lang="en-US" sz="2000" dirty="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2717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9374</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65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30</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155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92</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2283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4747</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214</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4505</a:t>
                      </a:r>
                      <a:endParaRPr lang="en-US" sz="200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1412035728"/>
                  </a:ext>
                </a:extLst>
              </a:tr>
              <a:tr h="256007">
                <a:tc>
                  <a:txBody>
                    <a:bodyPr/>
                    <a:lstStyle/>
                    <a:p>
                      <a:pPr marL="0" marR="0">
                        <a:spcBef>
                          <a:spcPts val="0"/>
                        </a:spcBef>
                        <a:spcAft>
                          <a:spcPts val="0"/>
                        </a:spcAft>
                      </a:pPr>
                      <a:r>
                        <a:rPr lang="en-US" sz="1800" dirty="0">
                          <a:solidFill>
                            <a:srgbClr val="FFFF00"/>
                          </a:solidFill>
                          <a:effectLst/>
                          <a:latin typeface="+mn-lt"/>
                        </a:rPr>
                        <a:t>Total</a:t>
                      </a:r>
                      <a:endParaRPr lang="en-US" sz="2000" dirty="0">
                        <a:solidFill>
                          <a:srgbClr val="FFFF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5174</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15070</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b="1" dirty="0">
                          <a:effectLst/>
                          <a:latin typeface="+mn-lt"/>
                        </a:rPr>
                        <a:t>379</a:t>
                      </a:r>
                      <a:endParaRPr lang="en-US" sz="2000" b="1" dirty="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234</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b="1" dirty="0">
                          <a:effectLst/>
                          <a:latin typeface="+mn-lt"/>
                        </a:rPr>
                        <a:t>763</a:t>
                      </a:r>
                      <a:endParaRPr lang="en-US" sz="2000" b="1" dirty="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835</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3729</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7716</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a:effectLst/>
                          <a:latin typeface="+mn-lt"/>
                        </a:rPr>
                        <a:t>303</a:t>
                      </a:r>
                      <a:endParaRPr lang="en-US" sz="2000">
                        <a:solidFill>
                          <a:srgbClr val="000000"/>
                        </a:solidFill>
                        <a:effectLst/>
                        <a:latin typeface="+mn-lt"/>
                        <a:ea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800" dirty="0">
                          <a:effectLst/>
                          <a:latin typeface="+mn-lt"/>
                        </a:rPr>
                        <a:t>6285</a:t>
                      </a:r>
                      <a:endParaRPr lang="en-US" sz="2000" dirty="0">
                        <a:solidFill>
                          <a:srgbClr val="000000"/>
                        </a:solidFill>
                        <a:effectLst/>
                        <a:latin typeface="+mn-lt"/>
                        <a:ea typeface="Times New Roman" panose="02020603050405020304" pitchFamily="18" charset="0"/>
                      </a:endParaRPr>
                    </a:p>
                  </a:txBody>
                  <a:tcPr marL="68580" marR="68580" marT="0" marB="0" anchor="b"/>
                </a:tc>
                <a:extLst>
                  <a:ext uri="{0D108BD9-81ED-4DB2-BD59-A6C34878D82A}">
                    <a16:rowId xmlns:a16="http://schemas.microsoft.com/office/drawing/2014/main" val="2292773854"/>
                  </a:ext>
                </a:extLst>
              </a:tr>
            </a:tbl>
          </a:graphicData>
        </a:graphic>
      </p:graphicFrame>
      <p:sp>
        <p:nvSpPr>
          <p:cNvPr id="6"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1/16/19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9" name="Text Box 243"/>
          <p:cNvSpPr txBox="1">
            <a:spLocks noChangeArrowheads="1"/>
          </p:cNvSpPr>
          <p:nvPr/>
        </p:nvSpPr>
        <p:spPr bwMode="auto">
          <a:xfrm>
            <a:off x="14822" y="6527542"/>
            <a:ext cx="5721053" cy="307777"/>
          </a:xfrm>
          <a:prstGeom prst="rect">
            <a:avLst/>
          </a:prstGeom>
          <a:noFill/>
          <a:ln w="12700">
            <a:noFill/>
            <a:miter lim="800000"/>
            <a:headEnd type="none" w="sm" len="sm"/>
            <a:tailEnd type="none" w="sm" len="sm"/>
          </a:ln>
        </p:spPr>
        <p:txBody>
          <a:bodyPr wrap="none">
            <a:spAutoFit/>
          </a:bodyPr>
          <a:lstStyle/>
          <a:p>
            <a:pPr lvl="0" eaLnBrk="0" hangingPunct="0">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NRDD paper</a:t>
            </a:r>
            <a:r>
              <a:rPr kumimoji="0" lang="en-US" sz="1400" b="0" i="0"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in progress </a:t>
            </a:r>
            <a:r>
              <a:rPr lang="en-US" sz="1400" dirty="0">
                <a:solidFill>
                  <a:srgbClr val="000000"/>
                </a:solidFill>
                <a:ea typeface="Verdana" pitchFamily="34" charset="0"/>
                <a:cs typeface="Calibri" panose="020F0502020204030204" pitchFamily="34" charset="0"/>
              </a:rPr>
              <a:t>with Erik </a:t>
            </a:r>
            <a:r>
              <a:rPr lang="en-US" sz="1400" dirty="0" smtClean="0">
                <a:solidFill>
                  <a:srgbClr val="000000"/>
                </a:solidFill>
                <a:ea typeface="Verdana" pitchFamily="34" charset="0"/>
                <a:cs typeface="Calibri" panose="020F0502020204030204" pitchFamily="34" charset="0"/>
              </a:rPr>
              <a:t>Tambuyzer, Marco </a:t>
            </a:r>
            <a:r>
              <a:rPr lang="en-US" sz="1400" dirty="0">
                <a:solidFill>
                  <a:srgbClr val="000000"/>
                </a:solidFill>
                <a:ea typeface="Verdana" pitchFamily="34" charset="0"/>
                <a:cs typeface="Calibri" panose="020F0502020204030204" pitchFamily="34" charset="0"/>
              </a:rPr>
              <a:t>Prunotto </a:t>
            </a:r>
            <a:r>
              <a:rPr lang="en-US" sz="1400" dirty="0" smtClean="0">
                <a:solidFill>
                  <a:srgbClr val="000000"/>
                </a:solidFill>
                <a:ea typeface="Verdana" pitchFamily="34" charset="0"/>
                <a:cs typeface="Calibri" panose="020F0502020204030204" pitchFamily="34" charset="0"/>
              </a:rPr>
              <a:t>et al.</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0" name="Picture 9"/>
          <p:cNvPicPr>
            <a:picLocks noChangeAspect="1"/>
          </p:cNvPicPr>
          <p:nvPr/>
        </p:nvPicPr>
        <p:blipFill>
          <a:blip r:embed="rId2"/>
          <a:stretch>
            <a:fillRect/>
          </a:stretch>
        </p:blipFill>
        <p:spPr>
          <a:xfrm>
            <a:off x="10578613" y="6212197"/>
            <a:ext cx="1623201" cy="602032"/>
          </a:xfrm>
          <a:prstGeom prst="rect">
            <a:avLst/>
          </a:prstGeom>
        </p:spPr>
      </p:pic>
    </p:spTree>
    <p:extLst>
      <p:ext uri="{BB962C8B-B14F-4D97-AF65-F5344CB8AC3E}">
        <p14:creationId xmlns:p14="http://schemas.microsoft.com/office/powerpoint/2010/main" val="17166366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6972" y="0"/>
            <a:ext cx="10769727" cy="912876"/>
          </a:xfrm>
        </p:spPr>
        <p:txBody>
          <a:bodyPr>
            <a:noAutofit/>
          </a:bodyPr>
          <a:lstStyle/>
          <a:p>
            <a:pPr algn="ctr">
              <a:lnSpc>
                <a:spcPct val="85000"/>
              </a:lnSpc>
            </a:pPr>
            <a:r>
              <a:rPr lang="en-US" sz="6000" dirty="0" smtClean="0"/>
              <a:t>Rare diseases – target associations</a:t>
            </a:r>
            <a:endParaRPr lang="en-US" sz="6000" dirty="0"/>
          </a:p>
        </p:txBody>
      </p:sp>
      <p:sp>
        <p:nvSpPr>
          <p:cNvPr id="6" name="Rectangle 96"/>
          <p:cNvSpPr>
            <a:spLocks noChangeArrowheads="1"/>
          </p:cNvSpPr>
          <p:nvPr/>
        </p:nvSpPr>
        <p:spPr bwMode="auto">
          <a:xfrm>
            <a:off x="879326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1/16/19 </a:t>
            </a:r>
            <a:r>
              <a:rPr kumimoji="0" lang="en-US"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pitchFamily="18" charset="0"/>
              <a:ea typeface="Verdana" panose="020B0604030504040204" pitchFamily="34" charset="0"/>
              <a:cs typeface="Verdana" panose="020B0604030504040204" pitchFamily="34" charset="0"/>
            </a:endParaRPr>
          </a:p>
        </p:txBody>
      </p:sp>
      <p:sp>
        <p:nvSpPr>
          <p:cNvPr id="9" name="Text Box 243"/>
          <p:cNvSpPr txBox="1">
            <a:spLocks noChangeArrowheads="1"/>
          </p:cNvSpPr>
          <p:nvPr/>
        </p:nvSpPr>
        <p:spPr bwMode="auto">
          <a:xfrm>
            <a:off x="14822" y="6527542"/>
            <a:ext cx="5721053" cy="307777"/>
          </a:xfrm>
          <a:prstGeom prst="rect">
            <a:avLst/>
          </a:prstGeom>
          <a:noFill/>
          <a:ln w="12700">
            <a:noFill/>
            <a:miter lim="800000"/>
            <a:headEnd type="none" w="sm" len="sm"/>
            <a:tailEnd type="none" w="sm" len="sm"/>
          </a:ln>
        </p:spPr>
        <p:txBody>
          <a:bodyPr wrap="none">
            <a:spAutoFit/>
          </a:bodyPr>
          <a:lstStyle/>
          <a:p>
            <a:pPr lvl="0" eaLnBrk="0" hangingPunct="0">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NRDD paper</a:t>
            </a:r>
            <a:r>
              <a:rPr kumimoji="0" lang="en-US" sz="1400" b="0" i="0"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in progress </a:t>
            </a:r>
            <a:r>
              <a:rPr lang="en-US" sz="1400" dirty="0">
                <a:solidFill>
                  <a:srgbClr val="000000"/>
                </a:solidFill>
                <a:ea typeface="Verdana" pitchFamily="34" charset="0"/>
                <a:cs typeface="Calibri" panose="020F0502020204030204" pitchFamily="34" charset="0"/>
              </a:rPr>
              <a:t>with Erik </a:t>
            </a:r>
            <a:r>
              <a:rPr lang="en-US" sz="1400" dirty="0" smtClean="0">
                <a:solidFill>
                  <a:srgbClr val="000000"/>
                </a:solidFill>
                <a:ea typeface="Verdana" pitchFamily="34" charset="0"/>
                <a:cs typeface="Calibri" panose="020F0502020204030204" pitchFamily="34" charset="0"/>
              </a:rPr>
              <a:t>Tambuyzer, Marco </a:t>
            </a:r>
            <a:r>
              <a:rPr lang="en-US" sz="1400" dirty="0">
                <a:solidFill>
                  <a:srgbClr val="000000"/>
                </a:solidFill>
                <a:ea typeface="Verdana" pitchFamily="34" charset="0"/>
                <a:cs typeface="Calibri" panose="020F0502020204030204" pitchFamily="34" charset="0"/>
              </a:rPr>
              <a:t>Prunotto </a:t>
            </a:r>
            <a:r>
              <a:rPr lang="en-US" sz="1400" dirty="0" smtClean="0">
                <a:solidFill>
                  <a:srgbClr val="000000"/>
                </a:solidFill>
                <a:ea typeface="Verdana" pitchFamily="34" charset="0"/>
                <a:cs typeface="Calibri" panose="020F0502020204030204" pitchFamily="34" charset="0"/>
              </a:rPr>
              <a:t>et al.</a:t>
            </a:r>
            <a:endParaRPr kumimoji="0" lang="en-US" sz="1400" b="0" i="1"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10" name="Picture 9"/>
          <p:cNvPicPr>
            <a:picLocks noChangeAspect="1"/>
          </p:cNvPicPr>
          <p:nvPr/>
        </p:nvPicPr>
        <p:blipFill>
          <a:blip r:embed="rId2"/>
          <a:stretch>
            <a:fillRect/>
          </a:stretch>
        </p:blipFill>
        <p:spPr>
          <a:xfrm>
            <a:off x="10578613" y="6212197"/>
            <a:ext cx="1623201" cy="602032"/>
          </a:xfrm>
          <a:prstGeom prst="rect">
            <a:avLst/>
          </a:prstGeom>
        </p:spPr>
      </p:pic>
      <p:pic>
        <p:nvPicPr>
          <p:cNvPr id="8" name="Content Placeholder 7"/>
          <p:cNvPicPr>
            <a:picLocks noGrp="1"/>
          </p:cNvPicPr>
          <p:nvPr>
            <p:ph idx="1"/>
          </p:nvPr>
        </p:nvPicPr>
        <p:blipFill>
          <a:blip r:embed="rId3"/>
          <a:stretch>
            <a:fillRect/>
          </a:stretch>
        </p:blipFill>
        <p:spPr>
          <a:xfrm>
            <a:off x="1285875" y="912876"/>
            <a:ext cx="10213848" cy="5495603"/>
          </a:xfrm>
          <a:prstGeom prst="rect">
            <a:avLst/>
          </a:prstGeom>
        </p:spPr>
      </p:pic>
    </p:spTree>
    <p:extLst>
      <p:ext uri="{BB962C8B-B14F-4D97-AF65-F5344CB8AC3E}">
        <p14:creationId xmlns:p14="http://schemas.microsoft.com/office/powerpoint/2010/main" val="17535011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07" y="40487"/>
            <a:ext cx="10960441" cy="978198"/>
          </a:xfrm>
        </p:spPr>
        <p:txBody>
          <a:bodyPr>
            <a:noAutofit/>
          </a:bodyPr>
          <a:lstStyle/>
          <a:p>
            <a:pPr algn="ctr">
              <a:lnSpc>
                <a:spcPct val="85000"/>
              </a:lnSpc>
            </a:pPr>
            <a:r>
              <a:rPr lang="en-US" sz="6000" dirty="0" smtClean="0"/>
              <a:t>AI </a:t>
            </a:r>
            <a:r>
              <a:rPr lang="en-US" sz="4000" dirty="0" smtClean="0"/>
              <a:t>vs</a:t>
            </a:r>
            <a:r>
              <a:rPr lang="en-US" sz="6000" dirty="0" smtClean="0"/>
              <a:t> Machine learning</a:t>
            </a:r>
            <a:endParaRPr lang="en-US" sz="6000" dirty="0"/>
          </a:p>
        </p:txBody>
      </p:sp>
      <p:sp>
        <p:nvSpPr>
          <p:cNvPr id="13" name="Content Placeholder 12"/>
          <p:cNvSpPr>
            <a:spLocks noGrp="1"/>
          </p:cNvSpPr>
          <p:nvPr>
            <p:ph sz="half" idx="2"/>
          </p:nvPr>
        </p:nvSpPr>
        <p:spPr>
          <a:xfrm>
            <a:off x="822035" y="1653309"/>
            <a:ext cx="10930693" cy="4764907"/>
          </a:xfrm>
        </p:spPr>
        <p:txBody>
          <a:bodyPr>
            <a:noAutofit/>
          </a:bodyPr>
          <a:lstStyle/>
          <a:p>
            <a:pPr marL="457200" indent="-457200">
              <a:buFont typeface="+mj-lt"/>
              <a:buAutoNum type="arabicPeriod"/>
            </a:pPr>
            <a:r>
              <a:rPr lang="en-US" sz="2800" dirty="0"/>
              <a:t>“Machine learning is the study of computer algorithms that improve automatically through experience</a:t>
            </a:r>
            <a:r>
              <a:rPr lang="en-US" sz="2800" dirty="0" smtClean="0"/>
              <a:t>.” -- Tom </a:t>
            </a:r>
            <a:r>
              <a:rPr lang="en-US" sz="2800" dirty="0"/>
              <a:t>M. Mitchell</a:t>
            </a:r>
            <a:endParaRPr lang="en-US" sz="2800" dirty="0" smtClean="0"/>
          </a:p>
          <a:p>
            <a:pPr marL="457200" indent="-457200">
              <a:buFont typeface="+mj-lt"/>
              <a:buAutoNum type="arabicPeriod"/>
            </a:pPr>
            <a:r>
              <a:rPr lang="en-US" sz="2800" dirty="0"/>
              <a:t>“Artificial intelligence is the science and engineering of making computers behave in ways that, until recently, we thought required human intelligence</a:t>
            </a:r>
            <a:r>
              <a:rPr lang="en-US" sz="2800" dirty="0" smtClean="0"/>
              <a:t>.”  -- Andrew </a:t>
            </a:r>
            <a:r>
              <a:rPr lang="en-US" sz="2800" dirty="0"/>
              <a:t>Moore</a:t>
            </a:r>
          </a:p>
          <a:p>
            <a:pPr marL="457200" indent="-457200">
              <a:buFont typeface="+mj-lt"/>
              <a:buAutoNum type="arabicPeriod"/>
            </a:pPr>
            <a:r>
              <a:rPr lang="en-US" sz="2800" dirty="0"/>
              <a:t>In contrast to machine learning, AI is a </a:t>
            </a:r>
            <a:r>
              <a:rPr lang="en-US" sz="2800" i="1" dirty="0"/>
              <a:t>moving target</a:t>
            </a:r>
            <a:r>
              <a:rPr lang="en-US" sz="2800" dirty="0"/>
              <a:t>, and its definition changes as its related technological advancements turn out to be further developed</a:t>
            </a:r>
            <a:r>
              <a:rPr lang="en-US" sz="2800" dirty="0" smtClean="0"/>
              <a:t>.  </a:t>
            </a:r>
            <a:r>
              <a:rPr lang="en-US" sz="2800" dirty="0"/>
              <a:t>-- Roberto </a:t>
            </a:r>
            <a:r>
              <a:rPr lang="en-US" sz="2800" dirty="0" err="1" smtClean="0"/>
              <a:t>Iriondo</a:t>
            </a:r>
            <a:r>
              <a:rPr lang="en-US" sz="2800" dirty="0"/>
              <a:t> </a:t>
            </a:r>
            <a:r>
              <a:rPr lang="en-US" sz="2800" dirty="0" smtClean="0"/>
              <a:t>  </a:t>
            </a:r>
            <a:r>
              <a:rPr lang="en-US" sz="2800" dirty="0" smtClean="0">
                <a:hlinkClick r:id="rId2"/>
              </a:rPr>
              <a:t>link</a:t>
            </a:r>
            <a:endParaRPr lang="en-US" sz="2800" dirty="0" smtClean="0"/>
          </a:p>
        </p:txBody>
      </p:sp>
      <p:pic>
        <p:nvPicPr>
          <p:cNvPr id="16" name="Picture 15"/>
          <p:cNvPicPr>
            <a:picLocks noChangeAspect="1"/>
          </p:cNvPicPr>
          <p:nvPr/>
        </p:nvPicPr>
        <p:blipFill>
          <a:blip r:embed="rId3"/>
          <a:stretch>
            <a:fillRect/>
          </a:stretch>
        </p:blipFill>
        <p:spPr>
          <a:xfrm>
            <a:off x="10415222" y="6131538"/>
            <a:ext cx="1771650" cy="714375"/>
          </a:xfrm>
          <a:prstGeom prst="rect">
            <a:avLst/>
          </a:prstGeom>
        </p:spPr>
      </p:pic>
      <p:sp>
        <p:nvSpPr>
          <p:cNvPr id="17" name="Rectangle 96"/>
          <p:cNvSpPr>
            <a:spLocks noChangeArrowheads="1"/>
          </p:cNvSpPr>
          <p:nvPr/>
        </p:nvSpPr>
        <p:spPr bwMode="auto">
          <a:xfrm>
            <a:off x="7265776" y="6553201"/>
            <a:ext cx="1528816" cy="307777"/>
          </a:xfrm>
          <a:prstGeom prst="rect">
            <a:avLst/>
          </a:prstGeom>
          <a:noFill/>
          <a:ln w="12700">
            <a:noFill/>
            <a:miter lim="800000"/>
            <a:headEnd type="none" w="sm" len="sm"/>
            <a:tailEnd type="none" w="sm" len="sm"/>
          </a:ln>
        </p:spPr>
        <p:txBody>
          <a:bodyPr wrap="none">
            <a:spAutoFit/>
          </a:bodyPr>
          <a:lstStyle/>
          <a:p>
            <a:pPr eaLnBrk="0" fontAlgn="base" hangingPunct="0">
              <a:spcBef>
                <a:spcPct val="0"/>
              </a:spcBef>
              <a:spcAft>
                <a:spcPct val="0"/>
              </a:spcAft>
              <a:defRPr/>
            </a:pPr>
            <a:r>
              <a:rPr lang="en-US" sz="1400" dirty="0" smtClean="0">
                <a:solidFill>
                  <a:srgbClr val="000000"/>
                </a:solidFill>
                <a:latin typeface="Rockwell" panose="02060603020205020403"/>
                <a:cs typeface="Calibri" panose="020F0502020204030204" pitchFamily="34" charset="0"/>
              </a:rPr>
              <a:t>1/03/19 </a:t>
            </a:r>
            <a:r>
              <a:rPr lang="en-US" sz="1400" dirty="0">
                <a:solidFill>
                  <a:srgbClr val="000000"/>
                </a:solidFill>
                <a:latin typeface="Rockwell" panose="02060603020205020403"/>
                <a:cs typeface="Calibri" panose="020F0502020204030204" pitchFamily="34" charset="0"/>
              </a:rPr>
              <a:t>r</a:t>
            </a:r>
            <a:r>
              <a:rPr lang="de-DE" sz="1400" dirty="0">
                <a:solidFill>
                  <a:srgbClr val="000000"/>
                </a:solidFill>
                <a:latin typeface="Rockwell" panose="02060603020205020403"/>
                <a:cs typeface="Calibri" panose="020F0502020204030204" pitchFamily="34" charset="0"/>
              </a:rPr>
              <a:t>evision</a:t>
            </a:r>
            <a:endParaRPr lang="en-GB" sz="1400" dirty="0">
              <a:solidFill>
                <a:srgbClr val="000000"/>
              </a:solidFill>
              <a:latin typeface="Rockwell" panose="02060603020205020403"/>
              <a:cs typeface="Calibri" panose="020F0502020204030204" pitchFamily="34" charset="0"/>
            </a:endParaRPr>
          </a:p>
        </p:txBody>
      </p:sp>
    </p:spTree>
    <p:extLst>
      <p:ext uri="{BB962C8B-B14F-4D97-AF65-F5344CB8AC3E}">
        <p14:creationId xmlns:p14="http://schemas.microsoft.com/office/powerpoint/2010/main" val="206207545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9330" name="Rectangle 2"/>
          <p:cNvSpPr>
            <a:spLocks noGrp="1" noChangeArrowheads="1"/>
          </p:cNvSpPr>
          <p:nvPr>
            <p:ph type="ctrTitle"/>
          </p:nvPr>
        </p:nvSpPr>
        <p:spPr>
          <a:xfrm>
            <a:off x="66676" y="106431"/>
            <a:ext cx="12200680" cy="3052409"/>
          </a:xfrm>
        </p:spPr>
        <p:txBody>
          <a:bodyPr>
            <a:noAutofit/>
            <a:scene3d>
              <a:camera prst="orthographicFront"/>
              <a:lightRig rig="threePt" dir="t"/>
            </a:scene3d>
            <a:sp3d contourW="6350">
              <a:bevelT h="25400"/>
            </a:sp3d>
          </a:bodyPr>
          <a:lstStyle/>
          <a:p>
            <a:pPr algn="ctr">
              <a:lnSpc>
                <a:spcPct val="100000"/>
              </a:lnSpc>
              <a:spcAft>
                <a:spcPts val="3000"/>
              </a:spcAft>
            </a:pPr>
            <a:r>
              <a:rPr lang="en-US" sz="6000" dirty="0">
                <a:ea typeface="Verdana" pitchFamily="34" charset="0"/>
                <a:cs typeface="Verdana" pitchFamily="34" charset="0"/>
              </a:rPr>
              <a:t>Take Home </a:t>
            </a:r>
            <a:r>
              <a:rPr lang="en-US" sz="6000" dirty="0" smtClean="0">
                <a:ea typeface="Verdana" pitchFamily="34" charset="0"/>
                <a:cs typeface="Verdana" pitchFamily="34" charset="0"/>
              </a:rPr>
              <a:t>Message</a:t>
            </a:r>
            <a:br>
              <a:rPr lang="en-US" sz="6000" dirty="0" smtClean="0">
                <a:ea typeface="Verdana" pitchFamily="34" charset="0"/>
                <a:cs typeface="Verdana" pitchFamily="34" charset="0"/>
              </a:rPr>
            </a:br>
            <a:r>
              <a:rPr lang="en-US" sz="2000" dirty="0">
                <a:ea typeface="Verdana" pitchFamily="34" charset="0"/>
                <a:cs typeface="Verdana" pitchFamily="34" charset="0"/>
              </a:rPr>
              <a:t/>
            </a:r>
            <a:br>
              <a:rPr lang="en-US" sz="2000" dirty="0">
                <a:ea typeface="Verdana" pitchFamily="34" charset="0"/>
                <a:cs typeface="Verdana" pitchFamily="34" charset="0"/>
              </a:rPr>
            </a:br>
            <a:r>
              <a:rPr lang="en-US" sz="6000" dirty="0" smtClean="0">
                <a:ea typeface="Verdana" pitchFamily="34" charset="0"/>
                <a:cs typeface="Verdana" pitchFamily="34" charset="0"/>
              </a:rPr>
              <a:t>machine learning models are laying the foundations of AI in Drug discovery</a:t>
            </a:r>
            <a:endParaRPr lang="en-US" sz="6000" dirty="0">
              <a:solidFill>
                <a:srgbClr val="002060"/>
              </a:solidFill>
              <a:ea typeface="Verdana" pitchFamily="34" charset="0"/>
              <a:cs typeface="Verdana" pitchFamily="34" charset="0"/>
            </a:endParaRPr>
          </a:p>
        </p:txBody>
      </p:sp>
      <p:sp>
        <p:nvSpPr>
          <p:cNvPr id="7" name="Rectangle 96"/>
          <p:cNvSpPr>
            <a:spLocks noChangeArrowheads="1"/>
          </p:cNvSpPr>
          <p:nvPr/>
        </p:nvSpPr>
        <p:spPr bwMode="auto">
          <a:xfrm>
            <a:off x="7772004" y="6553201"/>
            <a:ext cx="1528816" cy="307777"/>
          </a:xfrm>
          <a:prstGeom prst="rect">
            <a:avLst/>
          </a:prstGeom>
          <a:noFill/>
          <a:ln w="12700">
            <a:noFill/>
            <a:miter lim="800000"/>
            <a:headEnd type="none" w="sm" len="sm"/>
            <a:tailEnd type="none" w="sm" len="sm"/>
          </a:ln>
        </p:spPr>
        <p:txBody>
          <a:bodyPr wrap="none">
            <a:spAutoFit/>
          </a:bodyPr>
          <a:lstStyle/>
          <a:p>
            <a:pPr eaLnBrk="0" fontAlgn="base" hangingPunct="0">
              <a:spcBef>
                <a:spcPct val="0"/>
              </a:spcBef>
              <a:spcAft>
                <a:spcPct val="0"/>
              </a:spcAft>
            </a:pPr>
            <a:r>
              <a:rPr lang="en-US" sz="1400" dirty="0" smtClean="0">
                <a:solidFill>
                  <a:srgbClr val="000000"/>
                </a:solidFill>
                <a:cs typeface="Calibri" panose="020F0502020204030204" pitchFamily="34" charset="0"/>
              </a:rPr>
              <a:t>2/27/18 </a:t>
            </a:r>
            <a:r>
              <a:rPr lang="en-US" sz="1400" dirty="0">
                <a:solidFill>
                  <a:srgbClr val="000000"/>
                </a:solidFill>
                <a:cs typeface="Calibri" panose="020F0502020204030204" pitchFamily="34" charset="0"/>
              </a:rPr>
              <a:t>r</a:t>
            </a:r>
            <a:r>
              <a:rPr lang="de-DE" sz="1400" dirty="0">
                <a:solidFill>
                  <a:srgbClr val="000000"/>
                </a:solidFill>
                <a:cs typeface="Calibri" panose="020F0502020204030204" pitchFamily="34" charset="0"/>
              </a:rPr>
              <a:t>evision</a:t>
            </a:r>
            <a:endParaRPr lang="en-GB" sz="1400" dirty="0">
              <a:solidFill>
                <a:srgbClr val="000000"/>
              </a:solidFill>
              <a:cs typeface="Calibri" panose="020F0502020204030204" pitchFamily="34" charset="0"/>
            </a:endParaRPr>
          </a:p>
        </p:txBody>
      </p:sp>
      <p:sp>
        <p:nvSpPr>
          <p:cNvPr id="3" name="Rectangle 2"/>
          <p:cNvSpPr/>
          <p:nvPr/>
        </p:nvSpPr>
        <p:spPr>
          <a:xfrm>
            <a:off x="2429691" y="3496423"/>
            <a:ext cx="7474648" cy="1569660"/>
          </a:xfrm>
          <a:prstGeom prst="rect">
            <a:avLst/>
          </a:prstGeom>
        </p:spPr>
        <p:txBody>
          <a:bodyPr wrap="square">
            <a:spAutoFit/>
          </a:bodyPr>
          <a:lstStyle/>
          <a:p>
            <a:pPr algn="ctr"/>
            <a:r>
              <a:rPr lang="en-US" sz="3200" dirty="0" smtClean="0">
                <a:ea typeface="Verdana" pitchFamily="34" charset="0"/>
                <a:cs typeface="Verdana" pitchFamily="34" charset="0"/>
              </a:rPr>
              <a:t>the age of AI-driven </a:t>
            </a:r>
          </a:p>
          <a:p>
            <a:pPr algn="ctr"/>
            <a:r>
              <a:rPr lang="en-US" sz="3200" dirty="0" smtClean="0">
                <a:ea typeface="Verdana" pitchFamily="34" charset="0"/>
                <a:cs typeface="Verdana" pitchFamily="34" charset="0"/>
              </a:rPr>
              <a:t>drug/target discovery is upon us</a:t>
            </a:r>
          </a:p>
          <a:p>
            <a:pPr algn="ctr"/>
            <a:r>
              <a:rPr lang="en-US" sz="3200" i="1" dirty="0" smtClean="0">
                <a:ea typeface="Verdana" pitchFamily="34" charset="0"/>
                <a:cs typeface="Verdana" pitchFamily="34" charset="0"/>
              </a:rPr>
              <a:t>(but we’re not there yet)</a:t>
            </a:r>
            <a:r>
              <a:rPr lang="en-US" sz="3200" dirty="0" smtClean="0">
                <a:ea typeface="Verdana" pitchFamily="34" charset="0"/>
                <a:cs typeface="Verdana" pitchFamily="34" charset="0"/>
              </a:rPr>
              <a:t> </a:t>
            </a:r>
            <a:endParaRPr lang="en-US" sz="3200" dirty="0"/>
          </a:p>
        </p:txBody>
      </p:sp>
      <p:pic>
        <p:nvPicPr>
          <p:cNvPr id="8" name="Picture 7"/>
          <p:cNvPicPr>
            <a:picLocks noChangeAspect="1"/>
          </p:cNvPicPr>
          <p:nvPr/>
        </p:nvPicPr>
        <p:blipFill>
          <a:blip r:embed="rId3"/>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206305872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822" y="0"/>
            <a:ext cx="12126379" cy="1343025"/>
          </a:xfrm>
        </p:spPr>
        <p:txBody>
          <a:bodyPr>
            <a:normAutofit/>
          </a:bodyPr>
          <a:lstStyle/>
          <a:p>
            <a:r>
              <a:rPr lang="en-US" sz="6000" dirty="0" smtClean="0"/>
              <a:t>In the near future: drug discovery by AI</a:t>
            </a:r>
            <a:endParaRPr lang="en-US" sz="6000" dirty="0"/>
          </a:p>
        </p:txBody>
      </p:sp>
      <p:sp>
        <p:nvSpPr>
          <p:cNvPr id="7" name="Rectangle 96"/>
          <p:cNvSpPr>
            <a:spLocks noChangeArrowheads="1"/>
          </p:cNvSpPr>
          <p:nvPr/>
        </p:nvSpPr>
        <p:spPr bwMode="auto">
          <a:xfrm>
            <a:off x="9015404" y="6553201"/>
            <a:ext cx="1449371"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4/18/18 </a:t>
            </a: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a:t>
            </a:r>
            <a:r>
              <a:rPr kumimoji="0" lang="de-DE"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6225" y="1153098"/>
            <a:ext cx="11607800" cy="4767704"/>
          </a:xfrm>
          <a:prstGeom prst="rect">
            <a:avLst/>
          </a:prstGeom>
        </p:spPr>
      </p:pic>
      <p:sp>
        <p:nvSpPr>
          <p:cNvPr id="10" name="Text Box 243"/>
          <p:cNvSpPr txBox="1">
            <a:spLocks noChangeArrowheads="1"/>
          </p:cNvSpPr>
          <p:nvPr/>
        </p:nvSpPr>
        <p:spPr bwMode="auto">
          <a:xfrm>
            <a:off x="14822" y="6545719"/>
            <a:ext cx="7439281"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Image</a:t>
            </a:r>
            <a:r>
              <a:rPr kumimoji="0" lang="en-US" sz="1400" b="0" i="0"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conceived by Jayme Holmes, Oleg </a:t>
            </a:r>
            <a:r>
              <a:rPr kumimoji="0" lang="en-US" sz="1400" b="0" i="0" u="none" strike="noStrike" kern="1200" cap="none" spc="0" normalizeH="0" noProof="0" dirty="0" err="1" smtClean="0">
                <a:ln>
                  <a:noFill/>
                </a:ln>
                <a:solidFill>
                  <a:srgbClr val="000000"/>
                </a:solidFill>
                <a:effectLst/>
                <a:uLnTx/>
                <a:uFillTx/>
                <a:latin typeface="Rockwell" panose="02060603020205020403"/>
                <a:ea typeface="Verdana" pitchFamily="34" charset="0"/>
                <a:cs typeface="Calibri" panose="020F0502020204030204" pitchFamily="34" charset="0"/>
              </a:rPr>
              <a:t>Ursu</a:t>
            </a:r>
            <a:r>
              <a:rPr kumimoji="0" lang="en-US" sz="1400" b="0" i="0" u="none" strike="noStrike" kern="1200" cap="none" spc="0" normalizeH="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and Tudor Oprea. </a:t>
            </a:r>
            <a:r>
              <a:rPr lang="en-US" sz="1400" dirty="0" smtClean="0">
                <a:solidFill>
                  <a:srgbClr val="000000"/>
                </a:solidFill>
                <a:latin typeface="Rockwell" panose="02060603020205020403"/>
                <a:ea typeface="Verdana" pitchFamily="34" charset="0"/>
                <a:cs typeface="Calibri" panose="020F0502020204030204" pitchFamily="34" charset="0"/>
              </a:rPr>
              <a:t>Quote credit: J Holmes. </a:t>
            </a:r>
            <a:endParaRPr kumimoji="0" lang="en-US" sz="1400" b="1" i="0"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sp>
        <p:nvSpPr>
          <p:cNvPr id="8" name="Text Box 243"/>
          <p:cNvSpPr txBox="1">
            <a:spLocks noChangeArrowheads="1"/>
          </p:cNvSpPr>
          <p:nvPr/>
        </p:nvSpPr>
        <p:spPr bwMode="auto">
          <a:xfrm>
            <a:off x="14822" y="5659894"/>
            <a:ext cx="10005752" cy="646331"/>
          </a:xfrm>
          <a:prstGeom prst="rect">
            <a:avLst/>
          </a:prstGeom>
          <a:noFill/>
          <a:ln w="12700">
            <a:noFill/>
            <a:miter lim="800000"/>
            <a:headEnd type="none" w="sm" len="sm"/>
            <a:tailEnd type="none" w="sm" len="sm"/>
          </a:ln>
        </p:spPr>
        <p:txBody>
          <a:bodyPr wrap="none">
            <a:spAutoFit/>
          </a:bodyPr>
          <a:lstStyle/>
          <a:p>
            <a:r>
              <a:rPr lang="en-US" dirty="0"/>
              <a:t>The ones who are crazy enough to think that they can change the world, are the ones who do. </a:t>
            </a:r>
          </a:p>
          <a:p>
            <a:r>
              <a:rPr lang="en-US" dirty="0" smtClean="0"/>
              <a:t>Steve </a:t>
            </a:r>
            <a:r>
              <a:rPr lang="en-US" dirty="0"/>
              <a:t>Jobs -1997</a:t>
            </a:r>
          </a:p>
        </p:txBody>
      </p:sp>
      <p:sp>
        <p:nvSpPr>
          <p:cNvPr id="3" name="Rectangle 2"/>
          <p:cNvSpPr/>
          <p:nvPr/>
        </p:nvSpPr>
        <p:spPr>
          <a:xfrm>
            <a:off x="1352748" y="2749034"/>
            <a:ext cx="444352" cy="400110"/>
          </a:xfrm>
          <a:prstGeom prst="rect">
            <a:avLst/>
          </a:prstGeom>
          <a:solidFill>
            <a:schemeClr val="bg1"/>
          </a:solidFill>
        </p:spPr>
        <p:txBody>
          <a:bodyPr wrap="none">
            <a:spAutoFit/>
          </a:bodyPr>
          <a:lstStyle/>
          <a:p>
            <a:r>
              <a:rPr lang="en-US" sz="2000" dirty="0"/>
              <a:t>AI</a:t>
            </a:r>
          </a:p>
        </p:txBody>
      </p:sp>
      <p:pic>
        <p:nvPicPr>
          <p:cNvPr id="11" name="Picture 10"/>
          <p:cNvPicPr>
            <a:picLocks noChangeAspect="1"/>
          </p:cNvPicPr>
          <p:nvPr/>
        </p:nvPicPr>
        <p:blipFill>
          <a:blip r:embed="rId4"/>
          <a:stretch>
            <a:fillRect/>
          </a:stretch>
        </p:blipFill>
        <p:spPr>
          <a:xfrm>
            <a:off x="10415222" y="6131538"/>
            <a:ext cx="1771650" cy="714375"/>
          </a:xfrm>
          <a:prstGeom prst="rect">
            <a:avLst/>
          </a:prstGeom>
        </p:spPr>
      </p:pic>
    </p:spTree>
    <p:extLst>
      <p:ext uri="{BB962C8B-B14F-4D97-AF65-F5344CB8AC3E}">
        <p14:creationId xmlns:p14="http://schemas.microsoft.com/office/powerpoint/2010/main" val="7608311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3" y="0"/>
            <a:ext cx="11460477" cy="1143000"/>
          </a:xfrm>
        </p:spPr>
        <p:txBody>
          <a:bodyPr>
            <a:noAutofit/>
          </a:bodyPr>
          <a:lstStyle/>
          <a:p>
            <a:r>
              <a:rPr lang="en-US" sz="6000" dirty="0" smtClean="0"/>
              <a:t>Components of IDG Consortium</a:t>
            </a:r>
            <a:endParaRPr lang="en-US" sz="8800" dirty="0"/>
          </a:p>
        </p:txBody>
      </p:sp>
      <p:sp>
        <p:nvSpPr>
          <p:cNvPr id="44" name="Footer Placeholder 43"/>
          <p:cNvSpPr>
            <a:spLocks noGrp="1"/>
          </p:cNvSpPr>
          <p:nvPr>
            <p:ph type="ftr" sz="quarter" idx="11"/>
          </p:nvPr>
        </p:nvSpPr>
        <p:spPr/>
        <p:txBody>
          <a:bodyPr/>
          <a:lstStyle/>
          <a:p>
            <a:r>
              <a:rPr lang="en-US" smtClean="0"/>
              <a:t>https://druggablegenome.net/</a:t>
            </a:r>
            <a:endParaRPr lang="en-US"/>
          </a:p>
        </p:txBody>
      </p:sp>
      <p:sp>
        <p:nvSpPr>
          <p:cNvPr id="45" name="Freeform 44"/>
          <p:cNvSpPr>
            <a:spLocks noChangeAspect="1"/>
          </p:cNvSpPr>
          <p:nvPr/>
        </p:nvSpPr>
        <p:spPr>
          <a:xfrm>
            <a:off x="111678" y="2046904"/>
            <a:ext cx="1138256" cy="1063180"/>
          </a:xfrm>
          <a:custGeom>
            <a:avLst/>
            <a:gdLst>
              <a:gd name="connsiteX0" fmla="*/ 0 w 2011679"/>
              <a:gd name="connsiteY0" fmla="*/ 1005840 h 2011679"/>
              <a:gd name="connsiteX1" fmla="*/ 1005840 w 2011679"/>
              <a:gd name="connsiteY1" fmla="*/ 0 h 2011679"/>
              <a:gd name="connsiteX2" fmla="*/ 2011680 w 2011679"/>
              <a:gd name="connsiteY2" fmla="*/ 1005840 h 2011679"/>
              <a:gd name="connsiteX3" fmla="*/ 1005840 w 2011679"/>
              <a:gd name="connsiteY3" fmla="*/ 2011680 h 2011679"/>
              <a:gd name="connsiteX4" fmla="*/ 0 w 2011679"/>
              <a:gd name="connsiteY4" fmla="*/ 1005840 h 201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79" h="2011679">
                <a:moveTo>
                  <a:pt x="0" y="1005840"/>
                </a:moveTo>
                <a:cubicBezTo>
                  <a:pt x="0" y="450330"/>
                  <a:pt x="450330" y="0"/>
                  <a:pt x="1005840" y="0"/>
                </a:cubicBezTo>
                <a:cubicBezTo>
                  <a:pt x="1561350" y="0"/>
                  <a:pt x="2011680" y="450330"/>
                  <a:pt x="2011680" y="1005840"/>
                </a:cubicBezTo>
                <a:cubicBezTo>
                  <a:pt x="2011680" y="1561350"/>
                  <a:pt x="1561350" y="2011680"/>
                  <a:pt x="1005840" y="2011680"/>
                </a:cubicBezTo>
                <a:cubicBezTo>
                  <a:pt x="450330" y="2011680"/>
                  <a:pt x="0" y="1561350"/>
                  <a:pt x="0" y="1005840"/>
                </a:cubicBezTo>
                <a:close/>
              </a:path>
            </a:pathLst>
          </a:custGeom>
          <a:solidFill>
            <a:schemeClr val="accent2">
              <a:alpha val="56000"/>
            </a:schemeClr>
          </a:solidFill>
          <a:scene3d>
            <a:camera prst="orthographicFront"/>
            <a:lightRig rig="chilly" dir="t"/>
          </a:scene3d>
          <a:sp3d prstMaterial="translucentPowder">
            <a:bevelT w="127000" h="25400" prst="softRound"/>
          </a:sp3d>
        </p:spPr>
        <p:style>
          <a:lnRef idx="0">
            <a:schemeClr val="lt1">
              <a:hueOff val="0"/>
              <a:satOff val="0"/>
              <a:lumOff val="0"/>
              <a:alphaOff val="0"/>
            </a:schemeClr>
          </a:lnRef>
          <a:fillRef idx="1">
            <a:scrgbClr r="0" g="0" b="0"/>
          </a:fillRef>
          <a:effectRef idx="0">
            <a:schemeClr val="accent6">
              <a:shade val="80000"/>
              <a:alpha val="50000"/>
              <a:hueOff val="12"/>
              <a:satOff val="16791"/>
              <a:lumOff val="5149"/>
              <a:alphaOff val="25714"/>
            </a:schemeClr>
          </a:effectRef>
          <a:fontRef idx="minor">
            <a:schemeClr val="tx1"/>
          </a:fontRef>
        </p:style>
        <p:txBody>
          <a:bodyPr spcFirstLastPara="0" vert="horz" wrap="square" lIns="182880" tIns="325084" rIns="182880" bIns="325084" numCol="1" spcCol="1270" anchor="ctr" anchorCtr="0">
            <a:normAutofit fontScale="77500" lnSpcReduction="20000"/>
          </a:bodyPr>
          <a:lstStyle/>
          <a:p>
            <a:pPr algn="ctr" defTabSz="1066800">
              <a:lnSpc>
                <a:spcPct val="90000"/>
              </a:lnSpc>
              <a:spcBef>
                <a:spcPct val="0"/>
              </a:spcBef>
              <a:spcAft>
                <a:spcPct val="35000"/>
              </a:spcAft>
            </a:pPr>
            <a:r>
              <a:rPr lang="en-US" sz="2400" b="1" dirty="0" smtClean="0">
                <a:ln w="12700">
                  <a:solidFill>
                    <a:schemeClr val="tx1"/>
                  </a:solidFill>
                  <a:prstDash val="solid"/>
                </a:ln>
              </a:rPr>
              <a:t>DRGC</a:t>
            </a:r>
            <a:endParaRPr lang="en-US" sz="2400" b="1" dirty="0">
              <a:ln w="12700">
                <a:solidFill>
                  <a:schemeClr val="tx1"/>
                </a:solidFill>
                <a:prstDash val="solid"/>
              </a:ln>
            </a:endParaRPr>
          </a:p>
        </p:txBody>
      </p:sp>
      <p:grpSp>
        <p:nvGrpSpPr>
          <p:cNvPr id="46" name="Group 45"/>
          <p:cNvGrpSpPr>
            <a:grpSpLocks noChangeAspect="1"/>
          </p:cNvGrpSpPr>
          <p:nvPr/>
        </p:nvGrpSpPr>
        <p:grpSpPr>
          <a:xfrm>
            <a:off x="121923" y="3638547"/>
            <a:ext cx="1189231" cy="949973"/>
            <a:chOff x="2871156" y="4295121"/>
            <a:chExt cx="2405747" cy="1921741"/>
          </a:xfrm>
        </p:grpSpPr>
        <p:sp>
          <p:nvSpPr>
            <p:cNvPr id="47" name="Freeform 46"/>
            <p:cNvSpPr/>
            <p:nvPr/>
          </p:nvSpPr>
          <p:spPr>
            <a:xfrm>
              <a:off x="2933323" y="4295121"/>
              <a:ext cx="2219736" cy="1921741"/>
            </a:xfrm>
            <a:custGeom>
              <a:avLst/>
              <a:gdLst>
                <a:gd name="connsiteX0" fmla="*/ 0 w 5296711"/>
                <a:gd name="connsiteY0" fmla="*/ 2648935 h 5297870"/>
                <a:gd name="connsiteX1" fmla="*/ 2648356 w 5296711"/>
                <a:gd name="connsiteY1" fmla="*/ 0 h 5297870"/>
                <a:gd name="connsiteX2" fmla="*/ 5296712 w 5296711"/>
                <a:gd name="connsiteY2" fmla="*/ 2648935 h 5297870"/>
                <a:gd name="connsiteX3" fmla="*/ 2648356 w 5296711"/>
                <a:gd name="connsiteY3" fmla="*/ 5297870 h 5297870"/>
                <a:gd name="connsiteX4" fmla="*/ 0 w 5296711"/>
                <a:gd name="connsiteY4" fmla="*/ 2648935 h 529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6711" h="5297870">
                  <a:moveTo>
                    <a:pt x="0" y="2648935"/>
                  </a:moveTo>
                  <a:cubicBezTo>
                    <a:pt x="0" y="1185969"/>
                    <a:pt x="1185709" y="0"/>
                    <a:pt x="2648356" y="0"/>
                  </a:cubicBezTo>
                  <a:cubicBezTo>
                    <a:pt x="4111003" y="0"/>
                    <a:pt x="5296712" y="1185969"/>
                    <a:pt x="5296712" y="2648935"/>
                  </a:cubicBezTo>
                  <a:cubicBezTo>
                    <a:pt x="5296712" y="4111901"/>
                    <a:pt x="4111003" y="5297870"/>
                    <a:pt x="2648356" y="5297870"/>
                  </a:cubicBezTo>
                  <a:cubicBezTo>
                    <a:pt x="1185709" y="5297870"/>
                    <a:pt x="0" y="4111901"/>
                    <a:pt x="0" y="2648935"/>
                  </a:cubicBezTo>
                  <a:close/>
                </a:path>
              </a:pathLst>
            </a:custGeom>
            <a:solidFill>
              <a:schemeClr val="accent6"/>
            </a:solidFill>
            <a:ln>
              <a:solidFill>
                <a:schemeClr val="accent3">
                  <a:lumMod val="60000"/>
                  <a:lumOff val="40000"/>
                </a:schemeClr>
              </a:solidFill>
            </a:ln>
            <a:scene3d>
              <a:camera prst="orthographicFront"/>
              <a:lightRig rig="chilly" dir="t"/>
            </a:scene3d>
            <a:sp3d prstMaterial="translucentPowder">
              <a:bevelT w="127000" h="25400" prst="softRound"/>
            </a:sp3d>
          </p:spPr>
          <p:style>
            <a:lnRef idx="0">
              <a:scrgbClr r="0" g="0" b="0"/>
            </a:lnRef>
            <a:fillRef idx="1">
              <a:scrgbClr r="0" g="0" b="0"/>
            </a:fillRef>
            <a:effectRef idx="0">
              <a:schemeClr val="accent6">
                <a:shade val="80000"/>
                <a:alpha val="50000"/>
                <a:hueOff val="0"/>
                <a:satOff val="0"/>
                <a:lumOff val="0"/>
                <a:alphaOff val="0"/>
              </a:schemeClr>
            </a:effectRef>
            <a:fontRef idx="minor">
              <a:schemeClr val="tx1"/>
            </a:fontRef>
          </p:style>
          <p:txBody>
            <a:bodyPr spcFirstLastPara="0" vert="horz" wrap="square" lIns="798545" tIns="798715" rIns="798545" bIns="798715" numCol="1" spcCol="1270" anchor="ctr" anchorCtr="0">
              <a:noAutofit/>
            </a:bodyPr>
            <a:lstStyle/>
            <a:p>
              <a:pPr algn="ctr" defTabSz="800100">
                <a:lnSpc>
                  <a:spcPct val="90000"/>
                </a:lnSpc>
                <a:spcBef>
                  <a:spcPct val="0"/>
                </a:spcBef>
                <a:spcAft>
                  <a:spcPct val="35000"/>
                </a:spcAft>
              </a:pPr>
              <a:r>
                <a:rPr lang="en-US" dirty="0"/>
                <a:t>                                                                           </a:t>
              </a:r>
              <a:endParaRPr lang="en-US" sz="1200" b="1" dirty="0">
                <a:ln w="12700">
                  <a:solidFill>
                    <a:schemeClr val="tx2">
                      <a:satMod val="155000"/>
                    </a:schemeClr>
                  </a:solidFill>
                  <a:prstDash val="solid"/>
                </a:ln>
                <a:solidFill>
                  <a:schemeClr val="accent3">
                    <a:lumMod val="75000"/>
                  </a:schemeClr>
                </a:solidFill>
              </a:endParaRPr>
            </a:p>
          </p:txBody>
        </p:sp>
        <p:sp>
          <p:nvSpPr>
            <p:cNvPr id="48" name="TextBox 47"/>
            <p:cNvSpPr txBox="1"/>
            <p:nvPr/>
          </p:nvSpPr>
          <p:spPr>
            <a:xfrm>
              <a:off x="2871156" y="4789029"/>
              <a:ext cx="2405747" cy="933922"/>
            </a:xfrm>
            <a:prstGeom prst="rect">
              <a:avLst/>
            </a:prstGeom>
            <a:noFill/>
          </p:spPr>
          <p:txBody>
            <a:bodyPr wrap="square" rtlCol="0">
              <a:spAutoFit/>
            </a:bodyPr>
            <a:lstStyle/>
            <a:p>
              <a:pPr lvl="0" algn="ctr"/>
              <a:r>
                <a:rPr lang="en-US" sz="2400" b="1" dirty="0" smtClean="0">
                  <a:ln w="12700">
                    <a:solidFill>
                      <a:schemeClr val="tx2">
                        <a:satMod val="155000"/>
                      </a:schemeClr>
                    </a:solidFill>
                    <a:prstDash val="solid"/>
                  </a:ln>
                </a:rPr>
                <a:t>RDOC</a:t>
              </a:r>
              <a:endParaRPr lang="en-US" sz="2000" b="1" dirty="0">
                <a:ln w="12700">
                  <a:solidFill>
                    <a:schemeClr val="tx2">
                      <a:satMod val="155000"/>
                    </a:schemeClr>
                  </a:solidFill>
                  <a:prstDash val="solid"/>
                </a:ln>
              </a:endParaRPr>
            </a:p>
          </p:txBody>
        </p:sp>
      </p:grpSp>
      <p:grpSp>
        <p:nvGrpSpPr>
          <p:cNvPr id="49" name="Group 48"/>
          <p:cNvGrpSpPr>
            <a:grpSpLocks noChangeAspect="1"/>
          </p:cNvGrpSpPr>
          <p:nvPr/>
        </p:nvGrpSpPr>
        <p:grpSpPr>
          <a:xfrm>
            <a:off x="179919" y="4999895"/>
            <a:ext cx="1060704" cy="1060704"/>
            <a:chOff x="3425285" y="4267542"/>
            <a:chExt cx="1060704" cy="1060704"/>
          </a:xfrm>
        </p:grpSpPr>
        <p:grpSp>
          <p:nvGrpSpPr>
            <p:cNvPr id="50" name="Group 49"/>
            <p:cNvGrpSpPr/>
            <p:nvPr/>
          </p:nvGrpSpPr>
          <p:grpSpPr>
            <a:xfrm>
              <a:off x="3425285" y="4267542"/>
              <a:ext cx="1060704" cy="1060704"/>
              <a:chOff x="5112700" y="1676654"/>
              <a:chExt cx="1060704" cy="1060704"/>
            </a:xfrm>
          </p:grpSpPr>
          <p:sp>
            <p:nvSpPr>
              <p:cNvPr id="52" name="Freeform 51"/>
              <p:cNvSpPr>
                <a:spLocks noChangeAspect="1"/>
              </p:cNvSpPr>
              <p:nvPr/>
            </p:nvSpPr>
            <p:spPr>
              <a:xfrm>
                <a:off x="5112700" y="1676654"/>
                <a:ext cx="1060704" cy="1060704"/>
              </a:xfrm>
              <a:custGeom>
                <a:avLst/>
                <a:gdLst>
                  <a:gd name="connsiteX0" fmla="*/ 0 w 2011679"/>
                  <a:gd name="connsiteY0" fmla="*/ 1005840 h 2011679"/>
                  <a:gd name="connsiteX1" fmla="*/ 1005840 w 2011679"/>
                  <a:gd name="connsiteY1" fmla="*/ 0 h 2011679"/>
                  <a:gd name="connsiteX2" fmla="*/ 2011680 w 2011679"/>
                  <a:gd name="connsiteY2" fmla="*/ 1005840 h 2011679"/>
                  <a:gd name="connsiteX3" fmla="*/ 1005840 w 2011679"/>
                  <a:gd name="connsiteY3" fmla="*/ 2011680 h 2011679"/>
                  <a:gd name="connsiteX4" fmla="*/ 0 w 2011679"/>
                  <a:gd name="connsiteY4" fmla="*/ 1005840 h 2011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679" h="2011679">
                    <a:moveTo>
                      <a:pt x="0" y="1005840"/>
                    </a:moveTo>
                    <a:cubicBezTo>
                      <a:pt x="0" y="450330"/>
                      <a:pt x="450330" y="0"/>
                      <a:pt x="1005840" y="0"/>
                    </a:cubicBezTo>
                    <a:cubicBezTo>
                      <a:pt x="1561350" y="0"/>
                      <a:pt x="2011680" y="450330"/>
                      <a:pt x="2011680" y="1005840"/>
                    </a:cubicBezTo>
                    <a:cubicBezTo>
                      <a:pt x="2011680" y="1561350"/>
                      <a:pt x="1561350" y="2011680"/>
                      <a:pt x="1005840" y="2011680"/>
                    </a:cubicBezTo>
                    <a:cubicBezTo>
                      <a:pt x="450330" y="2011680"/>
                      <a:pt x="0" y="1561350"/>
                      <a:pt x="0" y="1005840"/>
                    </a:cubicBezTo>
                    <a:close/>
                  </a:path>
                </a:pathLst>
              </a:custGeom>
              <a:solidFill>
                <a:schemeClr val="accent1"/>
              </a:solidFill>
              <a:ln>
                <a:solidFill>
                  <a:schemeClr val="tx2">
                    <a:lumMod val="75000"/>
                  </a:schemeClr>
                </a:solidFill>
              </a:ln>
              <a:scene3d>
                <a:camera prst="orthographicFront"/>
                <a:lightRig rig="chilly" dir="t"/>
              </a:scene3d>
              <a:sp3d prstMaterial="translucentPowder">
                <a:bevelT w="127000" h="25400"/>
              </a:sp3d>
            </p:spPr>
            <p:style>
              <a:lnRef idx="0">
                <a:scrgbClr r="0" g="0" b="0"/>
              </a:lnRef>
              <a:fillRef idx="1">
                <a:scrgbClr r="0" g="0" b="0"/>
              </a:fillRef>
              <a:effectRef idx="0">
                <a:schemeClr val="accent6">
                  <a:shade val="80000"/>
                  <a:alpha val="50000"/>
                  <a:hueOff val="10"/>
                  <a:satOff val="13993"/>
                  <a:lumOff val="4291"/>
                  <a:alphaOff val="21429"/>
                </a:schemeClr>
              </a:effectRef>
              <a:fontRef idx="minor">
                <a:schemeClr val="tx1"/>
              </a:fontRef>
            </p:style>
            <p:txBody>
              <a:bodyPr spcFirstLastPara="0" vert="horz" wrap="square" lIns="325084" tIns="325084" rIns="325084" bIns="325084" numCol="1" spcCol="1270" anchor="ctr" anchorCtr="0">
                <a:noAutofit/>
              </a:bodyPr>
              <a:lstStyle/>
              <a:p>
                <a:pPr defTabSz="1066800">
                  <a:lnSpc>
                    <a:spcPct val="90000"/>
                  </a:lnSpc>
                  <a:spcBef>
                    <a:spcPct val="0"/>
                  </a:spcBef>
                  <a:spcAft>
                    <a:spcPct val="35000"/>
                  </a:spcAft>
                </a:pPr>
                <a:endParaRPr lang="en-US" sz="1200" b="1" dirty="0">
                  <a:ln w="12700">
                    <a:noFill/>
                    <a:prstDash val="solid"/>
                  </a:ln>
                  <a:solidFill>
                    <a:schemeClr val="tx2">
                      <a:lumMod val="50000"/>
                    </a:schemeClr>
                  </a:solidFill>
                </a:endParaRPr>
              </a:p>
            </p:txBody>
          </p:sp>
          <p:sp>
            <p:nvSpPr>
              <p:cNvPr id="53" name="Freeform 52"/>
              <p:cNvSpPr/>
              <p:nvPr/>
            </p:nvSpPr>
            <p:spPr>
              <a:xfrm rot="5400000" flipH="1">
                <a:off x="5569892" y="1767943"/>
                <a:ext cx="156610" cy="1030958"/>
              </a:xfrm>
              <a:custGeom>
                <a:avLst/>
                <a:gdLst>
                  <a:gd name="connsiteX0" fmla="*/ 175065 w 427644"/>
                  <a:gd name="connsiteY0" fmla="*/ 0 h 1950720"/>
                  <a:gd name="connsiteX1" fmla="*/ 9602 w 427644"/>
                  <a:gd name="connsiteY1" fmla="*/ 505097 h 1950720"/>
                  <a:gd name="connsiteX2" fmla="*/ 427614 w 427644"/>
                  <a:gd name="connsiteY2" fmla="*/ 1384662 h 1950720"/>
                  <a:gd name="connsiteX3" fmla="*/ 27020 w 427644"/>
                  <a:gd name="connsiteY3" fmla="*/ 1950720 h 1950720"/>
                </a:gdLst>
                <a:ahLst/>
                <a:cxnLst>
                  <a:cxn ang="0">
                    <a:pos x="connsiteX0" y="connsiteY0"/>
                  </a:cxn>
                  <a:cxn ang="0">
                    <a:pos x="connsiteX1" y="connsiteY1"/>
                  </a:cxn>
                  <a:cxn ang="0">
                    <a:pos x="connsiteX2" y="connsiteY2"/>
                  </a:cxn>
                  <a:cxn ang="0">
                    <a:pos x="connsiteX3" y="connsiteY3"/>
                  </a:cxn>
                </a:cxnLst>
                <a:rect l="l" t="t" r="r" b="b"/>
                <a:pathLst>
                  <a:path w="427644" h="1950720">
                    <a:moveTo>
                      <a:pt x="175065" y="0"/>
                    </a:moveTo>
                    <a:cubicBezTo>
                      <a:pt x="71288" y="137160"/>
                      <a:pt x="-32489" y="274320"/>
                      <a:pt x="9602" y="505097"/>
                    </a:cubicBezTo>
                    <a:cubicBezTo>
                      <a:pt x="51693" y="735874"/>
                      <a:pt x="424711" y="1143725"/>
                      <a:pt x="427614" y="1384662"/>
                    </a:cubicBezTo>
                    <a:cubicBezTo>
                      <a:pt x="430517" y="1625599"/>
                      <a:pt x="228768" y="1788159"/>
                      <a:pt x="27020" y="19507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5279270" y="2316576"/>
                <a:ext cx="675803" cy="369332"/>
              </a:xfrm>
              <a:prstGeom prst="rect">
                <a:avLst/>
              </a:prstGeom>
              <a:noFill/>
            </p:spPr>
            <p:txBody>
              <a:bodyPr vert="horz" wrap="square" rtlCol="0">
                <a:spAutoFit/>
              </a:bodyPr>
              <a:lstStyle/>
              <a:p>
                <a:pPr lvl="0" algn="ctr"/>
                <a:r>
                  <a:rPr lang="en-US" b="1" dirty="0" smtClean="0">
                    <a:ln w="12700">
                      <a:noFill/>
                      <a:prstDash val="solid"/>
                    </a:ln>
                    <a:solidFill>
                      <a:schemeClr val="tx2">
                        <a:lumMod val="50000"/>
                      </a:schemeClr>
                    </a:solidFill>
                    <a:effectLst>
                      <a:outerShdw blurRad="38100" dist="38100" dir="2700000" algn="tl">
                        <a:srgbClr val="000000">
                          <a:alpha val="43137"/>
                        </a:srgbClr>
                      </a:outerShdw>
                    </a:effectLst>
                  </a:rPr>
                  <a:t>IT</a:t>
                </a:r>
                <a:endParaRPr lang="en-US" b="1" dirty="0">
                  <a:ln w="12700">
                    <a:noFill/>
                    <a:prstDash val="solid"/>
                  </a:ln>
                  <a:solidFill>
                    <a:schemeClr val="tx2">
                      <a:lumMod val="50000"/>
                    </a:schemeClr>
                  </a:solidFill>
                  <a:effectLst>
                    <a:outerShdw blurRad="38100" dist="38100" dir="2700000" algn="tl">
                      <a:srgbClr val="000000">
                        <a:alpha val="43137"/>
                      </a:srgbClr>
                    </a:outerShdw>
                  </a:effectLst>
                </a:endParaRPr>
              </a:p>
            </p:txBody>
          </p:sp>
        </p:grpSp>
        <p:sp>
          <p:nvSpPr>
            <p:cNvPr id="51" name="TextBox 50"/>
            <p:cNvSpPr txBox="1"/>
            <p:nvPr/>
          </p:nvSpPr>
          <p:spPr>
            <a:xfrm>
              <a:off x="3532390" y="4402888"/>
              <a:ext cx="860951" cy="369332"/>
            </a:xfrm>
            <a:prstGeom prst="rect">
              <a:avLst/>
            </a:prstGeom>
            <a:noFill/>
          </p:spPr>
          <p:txBody>
            <a:bodyPr vert="horz" wrap="square" rtlCol="0">
              <a:spAutoFit/>
            </a:bodyPr>
            <a:lstStyle/>
            <a:p>
              <a:pPr lvl="0"/>
              <a:r>
                <a:rPr lang="en-US" b="1" dirty="0" smtClean="0">
                  <a:ln w="12700">
                    <a:noFill/>
                    <a:prstDash val="solid"/>
                  </a:ln>
                  <a:solidFill>
                    <a:schemeClr val="tx2">
                      <a:lumMod val="50000"/>
                    </a:schemeClr>
                  </a:solidFill>
                  <a:effectLst>
                    <a:outerShdw blurRad="38100" dist="38100" dir="2700000" algn="tl">
                      <a:srgbClr val="000000">
                        <a:alpha val="43137"/>
                      </a:srgbClr>
                    </a:outerShdw>
                  </a:effectLst>
                </a:rPr>
                <a:t>KMC</a:t>
              </a:r>
              <a:endParaRPr lang="en-US" b="1" dirty="0">
                <a:ln w="12700">
                  <a:noFill/>
                  <a:prstDash val="solid"/>
                </a:ln>
                <a:solidFill>
                  <a:schemeClr val="tx2">
                    <a:lumMod val="50000"/>
                  </a:schemeClr>
                </a:solidFill>
                <a:effectLst>
                  <a:outerShdw blurRad="38100" dist="38100" dir="2700000" algn="tl">
                    <a:srgbClr val="000000">
                      <a:alpha val="43137"/>
                    </a:srgbClr>
                  </a:outerShdw>
                </a:effectLst>
              </a:endParaRPr>
            </a:p>
          </p:txBody>
        </p:sp>
      </p:grpSp>
      <p:graphicFrame>
        <p:nvGraphicFramePr>
          <p:cNvPr id="3" name="Table 2"/>
          <p:cNvGraphicFramePr>
            <a:graphicFrameLocks noGrp="1"/>
          </p:cNvGraphicFramePr>
          <p:nvPr>
            <p:extLst/>
          </p:nvPr>
        </p:nvGraphicFramePr>
        <p:xfrm>
          <a:off x="1410789" y="1306356"/>
          <a:ext cx="6500795" cy="5097987"/>
        </p:xfrm>
        <a:graphic>
          <a:graphicData uri="http://schemas.openxmlformats.org/drawingml/2006/table">
            <a:tbl>
              <a:tblPr>
                <a:tableStyleId>{5C22544A-7EE6-4342-B048-85BDC9FD1C3A}</a:tableStyleId>
              </a:tblPr>
              <a:tblGrid>
                <a:gridCol w="1576251">
                  <a:extLst>
                    <a:ext uri="{9D8B030D-6E8A-4147-A177-3AD203B41FA5}">
                      <a16:colId xmlns:a16="http://schemas.microsoft.com/office/drawing/2014/main" val="1756138997"/>
                    </a:ext>
                  </a:extLst>
                </a:gridCol>
                <a:gridCol w="995195">
                  <a:extLst>
                    <a:ext uri="{9D8B030D-6E8A-4147-A177-3AD203B41FA5}">
                      <a16:colId xmlns:a16="http://schemas.microsoft.com/office/drawing/2014/main" val="1897704896"/>
                    </a:ext>
                  </a:extLst>
                </a:gridCol>
                <a:gridCol w="3929349">
                  <a:extLst>
                    <a:ext uri="{9D8B030D-6E8A-4147-A177-3AD203B41FA5}">
                      <a16:colId xmlns:a16="http://schemas.microsoft.com/office/drawing/2014/main" val="2053302259"/>
                    </a:ext>
                  </a:extLst>
                </a:gridCol>
              </a:tblGrid>
              <a:tr h="716941">
                <a:tc rowSpan="3">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mn-lt"/>
                          <a:ea typeface="Calibri" panose="020F0502020204030204" pitchFamily="34" charset="0"/>
                          <a:cs typeface="Times New Roman" panose="02020603050405020304" pitchFamily="18" charset="0"/>
                        </a:rPr>
                        <a:t>RFA-RM-16-026</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mn-lt"/>
                          <a:ea typeface="Calibri" panose="020F0502020204030204" pitchFamily="34" charset="0"/>
                          <a:cs typeface="Times New Roman" panose="02020603050405020304" pitchFamily="18" charset="0"/>
                        </a:rPr>
                        <a:t>(DRGC)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a:r>
                        <a:rPr lang="en-US" sz="1400" b="1" dirty="0" smtClean="0">
                          <a:solidFill>
                            <a:schemeClr val="tx1"/>
                          </a:solidFill>
                          <a:latin typeface="+mn-lt"/>
                        </a:rPr>
                        <a:t>GPCR</a:t>
                      </a:r>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dirty="0" smtClean="0">
                          <a:solidFill>
                            <a:schemeClr val="tx1"/>
                          </a:solidFill>
                          <a:latin typeface="+mn-lt"/>
                        </a:rPr>
                        <a:t>U24 DK116195:</a:t>
                      </a:r>
                    </a:p>
                    <a:p>
                      <a:r>
                        <a:rPr lang="en-US" sz="1400" b="1" dirty="0" smtClean="0">
                          <a:solidFill>
                            <a:schemeClr val="tx1"/>
                          </a:solidFill>
                          <a:latin typeface="+mn-lt"/>
                        </a:rPr>
                        <a:t>Bryan Roth, M.D., Ph.D.  (UNC)</a:t>
                      </a:r>
                    </a:p>
                    <a:p>
                      <a:r>
                        <a:rPr lang="en-US" sz="1400" b="1" dirty="0" smtClean="0">
                          <a:solidFill>
                            <a:schemeClr val="tx1"/>
                          </a:solidFill>
                          <a:latin typeface="+mn-lt"/>
                        </a:rPr>
                        <a:t>Brian Shoichet, Ph.D. (UCSF)</a:t>
                      </a:r>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7864181"/>
                  </a:ext>
                </a:extLst>
              </a:tr>
              <a:tr h="716941">
                <a:tc vMerge="1">
                  <a:txBody>
                    <a:bodyPr/>
                    <a:lstStyle/>
                    <a:p>
                      <a:endParaRPr lang="en-US" sz="1400" b="1" dirty="0">
                        <a:solidFill>
                          <a:schemeClr val="tx1"/>
                        </a:solidFill>
                        <a:latin typeface="+mn-lt"/>
                      </a:endParaRPr>
                    </a:p>
                  </a:txBody>
                  <a:tcPr/>
                </a:tc>
                <a:tc>
                  <a:txBody>
                    <a:bodyPr/>
                    <a:lstStyle/>
                    <a:p>
                      <a:pPr algn="r"/>
                      <a:r>
                        <a:rPr lang="en-US" sz="1400" b="1" dirty="0" smtClean="0">
                          <a:solidFill>
                            <a:schemeClr val="tx1"/>
                          </a:solidFill>
                          <a:latin typeface="+mn-lt"/>
                        </a:rPr>
                        <a:t>Ion Channel</a:t>
                      </a:r>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dirty="0" smtClean="0">
                          <a:solidFill>
                            <a:schemeClr val="tx1"/>
                          </a:solidFill>
                          <a:latin typeface="+mn-lt"/>
                        </a:rPr>
                        <a:t>U24 DK116214:</a:t>
                      </a:r>
                    </a:p>
                    <a:p>
                      <a:r>
                        <a:rPr lang="en-US" sz="1400" b="1" dirty="0" smtClean="0">
                          <a:solidFill>
                            <a:schemeClr val="tx1"/>
                          </a:solidFill>
                          <a:latin typeface="+mn-lt"/>
                        </a:rPr>
                        <a:t>Lily Jan, Ph.D.  (UCSF)</a:t>
                      </a:r>
                    </a:p>
                    <a:p>
                      <a:r>
                        <a:rPr lang="en-US" sz="1400" b="1" dirty="0" smtClean="0">
                          <a:solidFill>
                            <a:schemeClr val="tx1"/>
                          </a:solidFill>
                          <a:latin typeface="+mn-lt"/>
                        </a:rPr>
                        <a:t>Michael T. McManus, Ph.D. (UCSF)</a:t>
                      </a:r>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4616317"/>
                  </a:ext>
                </a:extLst>
              </a:tr>
              <a:tr h="695005">
                <a:tc vMerge="1">
                  <a:txBody>
                    <a:bodyPr/>
                    <a:lstStyle/>
                    <a:p>
                      <a:endParaRPr lang="en-US" sz="1400" b="1" dirty="0">
                        <a:solidFill>
                          <a:schemeClr val="tx1"/>
                        </a:solidFill>
                        <a:latin typeface="+mn-lt"/>
                      </a:endParaRPr>
                    </a:p>
                  </a:txBody>
                  <a:tcPr/>
                </a:tc>
                <a:tc>
                  <a:txBody>
                    <a:bodyPr/>
                    <a:lstStyle/>
                    <a:p>
                      <a:pPr algn="r"/>
                      <a:r>
                        <a:rPr lang="en-US" sz="1400" b="1" dirty="0" smtClean="0">
                          <a:solidFill>
                            <a:schemeClr val="tx1"/>
                          </a:solidFill>
                          <a:latin typeface="+mn-lt"/>
                        </a:rPr>
                        <a:t>Kinase</a:t>
                      </a:r>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dirty="0" smtClean="0">
                          <a:solidFill>
                            <a:schemeClr val="tx1"/>
                          </a:solidFill>
                          <a:latin typeface="+mn-lt"/>
                        </a:rPr>
                        <a:t>U24 DK116204:</a:t>
                      </a:r>
                    </a:p>
                    <a:p>
                      <a:r>
                        <a:rPr lang="en-US" sz="1400" b="1" dirty="0" smtClean="0">
                          <a:solidFill>
                            <a:schemeClr val="tx1"/>
                          </a:solidFill>
                          <a:latin typeface="+mn-lt"/>
                        </a:rPr>
                        <a:t>Gary L. Johnson, Ph.D.  (UNC)</a:t>
                      </a:r>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14348167"/>
                  </a:ext>
                </a:extLst>
              </a:tr>
              <a:tr h="130005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mn-lt"/>
                          <a:ea typeface="Calibri" panose="020F0502020204030204" pitchFamily="34" charset="0"/>
                          <a:cs typeface="Times New Roman" panose="02020603050405020304" pitchFamily="18" charset="0"/>
                        </a:rPr>
                        <a:t>RFA-RM-16-025</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mn-lt"/>
                          <a:ea typeface="Calibri" panose="020F0502020204030204" pitchFamily="34" charset="0"/>
                          <a:cs typeface="Times New Roman" panose="02020603050405020304" pitchFamily="18" charset="0"/>
                        </a:rPr>
                        <a:t>(RDOC)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dirty="0" smtClean="0">
                          <a:solidFill>
                            <a:schemeClr val="tx1"/>
                          </a:solidFill>
                          <a:latin typeface="+mn-lt"/>
                        </a:rPr>
                        <a:t>U24 </a:t>
                      </a:r>
                      <a:r>
                        <a:rPr lang="en-US" sz="1400" b="1" i="0" kern="1200" dirty="0" smtClean="0">
                          <a:solidFill>
                            <a:schemeClr val="dk1"/>
                          </a:solidFill>
                          <a:effectLst/>
                          <a:latin typeface="+mn-lt"/>
                          <a:ea typeface="+mn-ea"/>
                          <a:cs typeface="+mn-cs"/>
                        </a:rPr>
                        <a:t>TR002278:</a:t>
                      </a:r>
                    </a:p>
                    <a:p>
                      <a:r>
                        <a:rPr lang="en-US" sz="1400" b="1" i="0" kern="1200" dirty="0" smtClean="0">
                          <a:solidFill>
                            <a:schemeClr val="dk1"/>
                          </a:solidFill>
                          <a:effectLst/>
                          <a:latin typeface="+mn-lt"/>
                          <a:ea typeface="+mn-ea"/>
                          <a:cs typeface="+mn-cs"/>
                        </a:rPr>
                        <a:t>Stephan C. Schürer, Ph.D.  (</a:t>
                      </a:r>
                      <a:r>
                        <a:rPr lang="en-US" sz="1400" b="1" i="0" kern="1200" dirty="0" err="1" smtClean="0">
                          <a:solidFill>
                            <a:schemeClr val="dk1"/>
                          </a:solidFill>
                          <a:effectLst/>
                          <a:latin typeface="+mn-lt"/>
                          <a:ea typeface="+mn-ea"/>
                          <a:cs typeface="+mn-cs"/>
                        </a:rPr>
                        <a:t>UMiami</a:t>
                      </a:r>
                      <a:r>
                        <a:rPr lang="en-US" sz="1400" b="1" i="0" kern="1200" dirty="0" smtClean="0">
                          <a:solidFill>
                            <a:schemeClr val="dk1"/>
                          </a:solidFill>
                          <a:effectLst/>
                          <a:latin typeface="+mn-lt"/>
                          <a:ea typeface="+mn-ea"/>
                          <a:cs typeface="+mn-cs"/>
                        </a:rPr>
                        <a:t>)</a:t>
                      </a:r>
                    </a:p>
                    <a:p>
                      <a:r>
                        <a:rPr lang="en-US" sz="1400" b="1" i="0" kern="1200" dirty="0" smtClean="0">
                          <a:solidFill>
                            <a:schemeClr val="dk1"/>
                          </a:solidFill>
                          <a:effectLst/>
                          <a:latin typeface="+mn-lt"/>
                          <a:ea typeface="+mn-ea"/>
                          <a:cs typeface="+mn-cs"/>
                        </a:rPr>
                        <a:t>Dusica Vidovic, Ph.D.  (</a:t>
                      </a:r>
                      <a:r>
                        <a:rPr lang="en-US" sz="1400" b="1" i="0" kern="1200" dirty="0" err="1" smtClean="0">
                          <a:solidFill>
                            <a:schemeClr val="dk1"/>
                          </a:solidFill>
                          <a:effectLst/>
                          <a:latin typeface="+mn-lt"/>
                          <a:ea typeface="+mn-ea"/>
                          <a:cs typeface="+mn-cs"/>
                        </a:rPr>
                        <a:t>UMiami</a:t>
                      </a:r>
                      <a:r>
                        <a:rPr lang="en-US" sz="1400" b="1" i="0" kern="1200" dirty="0" smtClean="0">
                          <a:solidFill>
                            <a:schemeClr val="dk1"/>
                          </a:solidFill>
                          <a:effectLst/>
                          <a:latin typeface="+mn-lt"/>
                          <a:ea typeface="+mn-ea"/>
                          <a:cs typeface="+mn-cs"/>
                        </a:rPr>
                        <a:t>)</a:t>
                      </a:r>
                    </a:p>
                    <a:p>
                      <a:r>
                        <a:rPr lang="en-US" sz="1400" b="1" i="0" kern="1200" dirty="0" smtClean="0">
                          <a:solidFill>
                            <a:schemeClr val="dk1"/>
                          </a:solidFill>
                          <a:effectLst/>
                          <a:latin typeface="+mn-lt"/>
                          <a:ea typeface="+mn-ea"/>
                          <a:cs typeface="+mn-cs"/>
                        </a:rPr>
                        <a:t>Tudor Oprea, M.D., Ph.D.  (UNM)</a:t>
                      </a:r>
                    </a:p>
                    <a:p>
                      <a:r>
                        <a:rPr lang="en-US" sz="1400" b="1" i="0" kern="1200" dirty="0" smtClean="0">
                          <a:solidFill>
                            <a:schemeClr val="dk1"/>
                          </a:solidFill>
                          <a:effectLst/>
                          <a:latin typeface="+mn-lt"/>
                          <a:ea typeface="+mn-ea"/>
                          <a:cs typeface="+mn-cs"/>
                        </a:rPr>
                        <a:t>Larry A. Sklar, Ph.D.  (UNM)</a:t>
                      </a:r>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36539640"/>
                  </a:ext>
                </a:extLst>
              </a:tr>
              <a:tr h="92604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mn-lt"/>
                          <a:ea typeface="Calibri" panose="020F0502020204030204" pitchFamily="34" charset="0"/>
                          <a:cs typeface="Times New Roman" panose="02020603050405020304" pitchFamily="18" charset="0"/>
                        </a:rPr>
                        <a:t>RFA-RM-16-024</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latin typeface="+mn-lt"/>
                          <a:ea typeface="Calibri" panose="020F0502020204030204" pitchFamily="34" charset="0"/>
                          <a:cs typeface="Times New Roman" panose="02020603050405020304" pitchFamily="18" charset="0"/>
                        </a:rPr>
                        <a:t>(KMC)</a:t>
                      </a:r>
                    </a:p>
                    <a:p>
                      <a:pPr algn="ctr"/>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dirty="0" smtClean="0">
                          <a:solidFill>
                            <a:schemeClr val="tx1"/>
                          </a:solidFill>
                          <a:latin typeface="+mn-lt"/>
                        </a:rPr>
                        <a:t>U24 </a:t>
                      </a:r>
                      <a:r>
                        <a:rPr lang="en-US" sz="1400" b="1" i="0" kern="1200" dirty="0" smtClean="0">
                          <a:solidFill>
                            <a:schemeClr val="dk1"/>
                          </a:solidFill>
                          <a:effectLst/>
                          <a:latin typeface="+mn-lt"/>
                          <a:ea typeface="+mn-ea"/>
                          <a:cs typeface="+mn-cs"/>
                        </a:rPr>
                        <a:t>CA224260:</a:t>
                      </a:r>
                    </a:p>
                    <a:p>
                      <a:r>
                        <a:rPr lang="en-US" sz="1400" b="1" i="0" kern="1200" dirty="0" smtClean="0">
                          <a:solidFill>
                            <a:schemeClr val="dk1"/>
                          </a:solidFill>
                          <a:effectLst/>
                          <a:latin typeface="+mn-lt"/>
                          <a:ea typeface="+mn-ea"/>
                          <a:cs typeface="+mn-cs"/>
                        </a:rPr>
                        <a:t>Avi </a:t>
                      </a:r>
                      <a:r>
                        <a:rPr lang="en-US" sz="1400" b="1" i="0" kern="1200" dirty="0" err="1" smtClean="0">
                          <a:solidFill>
                            <a:schemeClr val="dk1"/>
                          </a:solidFill>
                          <a:effectLst/>
                          <a:latin typeface="+mn-lt"/>
                          <a:ea typeface="+mn-ea"/>
                          <a:cs typeface="+mn-cs"/>
                        </a:rPr>
                        <a:t>Ma’ayan</a:t>
                      </a:r>
                      <a:r>
                        <a:rPr lang="en-US" sz="1400" b="1" i="0" kern="1200" dirty="0" smtClean="0">
                          <a:solidFill>
                            <a:schemeClr val="dk1"/>
                          </a:solidFill>
                          <a:effectLst/>
                          <a:latin typeface="+mn-lt"/>
                          <a:ea typeface="+mn-ea"/>
                          <a:cs typeface="+mn-cs"/>
                        </a:rPr>
                        <a:t>, Ph.D.  (ISMMS)</a:t>
                      </a:r>
                      <a:endParaRPr lang="en-US" sz="1400" b="1" dirty="0" smtClean="0">
                        <a:solidFill>
                          <a:schemeClr val="tx1"/>
                        </a:solidFill>
                        <a:latin typeface="+mn-lt"/>
                      </a:endParaRPr>
                    </a:p>
                    <a:p>
                      <a:r>
                        <a:rPr lang="en-US" sz="1400" b="1" dirty="0" smtClean="0">
                          <a:solidFill>
                            <a:schemeClr val="tx1"/>
                          </a:solidFill>
                          <a:latin typeface="+mn-lt"/>
                        </a:rPr>
                        <a:t>U24 CA224370:</a:t>
                      </a:r>
                    </a:p>
                    <a:p>
                      <a:r>
                        <a:rPr lang="en-US" sz="1400" b="1" dirty="0" smtClean="0">
                          <a:solidFill>
                            <a:schemeClr val="tx1"/>
                          </a:solidFill>
                          <a:latin typeface="+mn-lt"/>
                        </a:rPr>
                        <a:t>Tudor Oprea, M.D., Ph.D.  (UNM)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8912911"/>
                  </a:ext>
                </a:extLst>
              </a:tr>
              <a:tr h="695005">
                <a:tc>
                  <a:txBody>
                    <a:bodyPr/>
                    <a:lstStyle/>
                    <a:p>
                      <a:pPr algn="ctr"/>
                      <a:r>
                        <a:rPr lang="en-US" sz="1400" b="1" dirty="0" smtClean="0">
                          <a:solidFill>
                            <a:schemeClr val="tx1"/>
                          </a:solidFill>
                          <a:latin typeface="+mn-lt"/>
                        </a:rPr>
                        <a:t>RFA-RM-18-011</a:t>
                      </a:r>
                    </a:p>
                    <a:p>
                      <a:pPr algn="ctr"/>
                      <a:r>
                        <a:rPr lang="en-US" sz="1400" b="1" dirty="0" smtClean="0">
                          <a:solidFill>
                            <a:schemeClr val="tx1"/>
                          </a:solidFill>
                          <a:latin typeface="+mn-lt"/>
                        </a:rPr>
                        <a:t>(CEIT)</a:t>
                      </a:r>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1" dirty="0">
                        <a:solidFill>
                          <a:schemeClr val="tx1"/>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b="1" dirty="0" smtClean="0">
                          <a:solidFill>
                            <a:srgbClr val="FF0000"/>
                          </a:solidFill>
                          <a:latin typeface="+mn-lt"/>
                        </a:rPr>
                        <a:t>Applications</a:t>
                      </a:r>
                      <a:r>
                        <a:rPr lang="en-US" sz="1400" b="1" baseline="0" dirty="0" smtClean="0">
                          <a:solidFill>
                            <a:srgbClr val="FF0000"/>
                          </a:solidFill>
                          <a:latin typeface="+mn-lt"/>
                        </a:rPr>
                        <a:t> </a:t>
                      </a:r>
                      <a:r>
                        <a:rPr lang="en-US" sz="1400" b="1" dirty="0" smtClean="0">
                          <a:solidFill>
                            <a:srgbClr val="FF0000"/>
                          </a:solidFill>
                          <a:latin typeface="+mn-lt"/>
                        </a:rPr>
                        <a:t>due date July 9, 2018</a:t>
                      </a:r>
                      <a:endParaRPr lang="en-US" sz="1400" b="1" dirty="0">
                        <a:solidFill>
                          <a:srgbClr val="FF000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47711896"/>
                  </a:ext>
                </a:extLst>
              </a:tr>
            </a:tbl>
          </a:graphicData>
        </a:graphic>
      </p:graphicFrame>
      <p:sp>
        <p:nvSpPr>
          <p:cNvPr id="5" name="TextBox 4"/>
          <p:cNvSpPr txBox="1"/>
          <p:nvPr/>
        </p:nvSpPr>
        <p:spPr>
          <a:xfrm>
            <a:off x="8024797" y="1528209"/>
            <a:ext cx="3848041" cy="2031325"/>
          </a:xfrm>
          <a:prstGeom prst="rect">
            <a:avLst/>
          </a:prstGeom>
          <a:noFill/>
        </p:spPr>
        <p:txBody>
          <a:bodyPr wrap="none" rtlCol="0">
            <a:spAutoFit/>
          </a:bodyPr>
          <a:lstStyle/>
          <a:p>
            <a:r>
              <a:rPr lang="en-US" b="1" dirty="0" smtClean="0"/>
              <a:t>Further information</a:t>
            </a:r>
          </a:p>
          <a:p>
            <a:r>
              <a:rPr lang="en-US" dirty="0" smtClean="0"/>
              <a:t>Email: idg.rdoc@gmail.com</a:t>
            </a:r>
          </a:p>
          <a:p>
            <a:r>
              <a:rPr lang="en-US" dirty="0" smtClean="0"/>
              <a:t>Follow: @</a:t>
            </a:r>
            <a:r>
              <a:rPr lang="en-US" dirty="0" err="1" smtClean="0"/>
              <a:t>DruggableGenome</a:t>
            </a:r>
            <a:endParaRPr lang="en-US" dirty="0"/>
          </a:p>
          <a:p>
            <a:r>
              <a:rPr lang="en-US" dirty="0" smtClean="0"/>
              <a:t>URLs:</a:t>
            </a:r>
          </a:p>
          <a:p>
            <a:r>
              <a:rPr lang="en-US" dirty="0" smtClean="0"/>
              <a:t>	</a:t>
            </a:r>
            <a:r>
              <a:rPr lang="en-US" dirty="0" smtClean="0">
                <a:hlinkClick r:id="rId3"/>
              </a:rPr>
              <a:t>https</a:t>
            </a:r>
            <a:r>
              <a:rPr lang="en-US" dirty="0">
                <a:hlinkClick r:id="rId3"/>
              </a:rPr>
              <a:t>://druggablegenome.net</a:t>
            </a:r>
            <a:r>
              <a:rPr lang="en-US" dirty="0" smtClean="0">
                <a:hlinkClick r:id="rId3"/>
              </a:rPr>
              <a:t>/</a:t>
            </a:r>
            <a:endParaRPr lang="en-US" dirty="0" smtClean="0"/>
          </a:p>
          <a:p>
            <a:r>
              <a:rPr lang="en-US" dirty="0" smtClean="0"/>
              <a:t>	</a:t>
            </a:r>
            <a:r>
              <a:rPr lang="en-US" dirty="0" smtClean="0">
                <a:hlinkClick r:id="rId4"/>
              </a:rPr>
              <a:t>https</a:t>
            </a:r>
            <a:r>
              <a:rPr lang="en-US" dirty="0">
                <a:hlinkClick r:id="rId4"/>
              </a:rPr>
              <a:t>://</a:t>
            </a:r>
            <a:r>
              <a:rPr lang="en-US" dirty="0" smtClean="0">
                <a:hlinkClick r:id="rId4"/>
              </a:rPr>
              <a:t>commonfund.nih.gov/idg/</a:t>
            </a:r>
            <a:endParaRPr lang="en-US" dirty="0" smtClean="0"/>
          </a:p>
          <a:p>
            <a:r>
              <a:rPr lang="en-US" dirty="0"/>
              <a:t>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5770" y="3744902"/>
            <a:ext cx="2566084" cy="997922"/>
          </a:xfrm>
          <a:prstGeom prst="rect">
            <a:avLst/>
          </a:prstGeom>
        </p:spPr>
      </p:pic>
      <p:sp>
        <p:nvSpPr>
          <p:cNvPr id="7" name="TextBox 6"/>
          <p:cNvSpPr txBox="1"/>
          <p:nvPr/>
        </p:nvSpPr>
        <p:spPr>
          <a:xfrm>
            <a:off x="8024797" y="4742824"/>
            <a:ext cx="3848041" cy="1200330"/>
          </a:xfrm>
          <a:prstGeom prst="rect">
            <a:avLst/>
          </a:prstGeom>
          <a:noFill/>
        </p:spPr>
        <p:txBody>
          <a:bodyPr wrap="square" rtlCol="0">
            <a:spAutoFit/>
          </a:bodyPr>
          <a:lstStyle/>
          <a:p>
            <a:r>
              <a:rPr lang="en-US" b="1" dirty="0" smtClean="0"/>
              <a:t>IDG Knowledge User-Interface</a:t>
            </a:r>
          </a:p>
          <a:p>
            <a:r>
              <a:rPr lang="en-US" dirty="0" smtClean="0"/>
              <a:t>Email: pharos@mail.nih.gov</a:t>
            </a:r>
          </a:p>
          <a:p>
            <a:r>
              <a:rPr lang="en-US" dirty="0" smtClean="0"/>
              <a:t>Follow: </a:t>
            </a:r>
            <a:r>
              <a:rPr lang="en-US" dirty="0"/>
              <a:t>@</a:t>
            </a:r>
            <a:r>
              <a:rPr lang="en-US" dirty="0" err="1" smtClean="0"/>
              <a:t>IDG_Pharos</a:t>
            </a:r>
            <a:endParaRPr lang="en-US" dirty="0" smtClean="0"/>
          </a:p>
          <a:p>
            <a:r>
              <a:rPr lang="en-US" dirty="0" smtClean="0"/>
              <a:t>URL: </a:t>
            </a:r>
            <a:r>
              <a:rPr lang="en-US" dirty="0">
                <a:hlinkClick r:id="rId6"/>
              </a:rPr>
              <a:t>https://pharos.nih.gov</a:t>
            </a:r>
            <a:r>
              <a:rPr lang="en-US" dirty="0" smtClean="0">
                <a:hlinkClick r:id="rId6"/>
              </a:rPr>
              <a:t>/</a:t>
            </a:r>
            <a:endParaRPr lang="en-US" dirty="0"/>
          </a:p>
        </p:txBody>
      </p:sp>
      <p:pic>
        <p:nvPicPr>
          <p:cNvPr id="19" name="Picture 18"/>
          <p:cNvPicPr>
            <a:picLocks noChangeAspect="1"/>
          </p:cNvPicPr>
          <p:nvPr/>
        </p:nvPicPr>
        <p:blipFill>
          <a:blip r:embed="rId7"/>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281440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9848" y="6836"/>
            <a:ext cx="10058400" cy="841660"/>
          </a:xfrm>
        </p:spPr>
        <p:txBody>
          <a:bodyPr>
            <a:noAutofit/>
          </a:bodyPr>
          <a:lstStyle/>
          <a:p>
            <a:r>
              <a:rPr lang="en-US" sz="6000" dirty="0"/>
              <a:t>Target Development Level</a:t>
            </a:r>
          </a:p>
        </p:txBody>
      </p:sp>
      <p:sp>
        <p:nvSpPr>
          <p:cNvPr id="10" name="Content Placeholder 9"/>
          <p:cNvSpPr>
            <a:spLocks noGrp="1"/>
          </p:cNvSpPr>
          <p:nvPr>
            <p:ph sz="half" idx="2"/>
          </p:nvPr>
        </p:nvSpPr>
        <p:spPr>
          <a:xfrm>
            <a:off x="6627840" y="996775"/>
            <a:ext cx="5506498" cy="4714103"/>
          </a:xfrm>
        </p:spPr>
        <p:txBody>
          <a:bodyPr>
            <a:normAutofit/>
          </a:bodyPr>
          <a:lstStyle/>
          <a:p>
            <a:r>
              <a:rPr lang="en-GB" dirty="0"/>
              <a:t>Most </a:t>
            </a:r>
            <a:r>
              <a:rPr lang="en-GB" dirty="0" smtClean="0"/>
              <a:t>protein </a:t>
            </a:r>
            <a:r>
              <a:rPr lang="en-GB" dirty="0"/>
              <a:t>classification schemes are based on structural and functional criteria. </a:t>
            </a:r>
            <a:endParaRPr lang="en-GB" dirty="0" smtClean="0"/>
          </a:p>
          <a:p>
            <a:r>
              <a:rPr lang="en-GB" dirty="0" smtClean="0"/>
              <a:t>For therapeutic </a:t>
            </a:r>
            <a:r>
              <a:rPr lang="en-GB" dirty="0"/>
              <a:t>development, it is useful to understand how much and what types of data are available for a given protein, thereby highlighting well-studied and understudied targets. </a:t>
            </a:r>
            <a:endParaRPr lang="en-GB" dirty="0" smtClean="0"/>
          </a:p>
          <a:p>
            <a:r>
              <a:rPr lang="en-GB" b="1" dirty="0" smtClean="0"/>
              <a:t>Tclin:</a:t>
            </a:r>
            <a:r>
              <a:rPr lang="en-GB" dirty="0" smtClean="0"/>
              <a:t> Proteins </a:t>
            </a:r>
            <a:r>
              <a:rPr lang="en-GB" dirty="0"/>
              <a:t>annotated as drug </a:t>
            </a:r>
            <a:r>
              <a:rPr lang="en-GB" dirty="0" smtClean="0"/>
              <a:t>targets</a:t>
            </a:r>
          </a:p>
          <a:p>
            <a:r>
              <a:rPr lang="en-GB" b="1" dirty="0" smtClean="0"/>
              <a:t>Tchem:</a:t>
            </a:r>
            <a:r>
              <a:rPr lang="en-GB" dirty="0" smtClean="0"/>
              <a:t> Proteins for which </a:t>
            </a:r>
            <a:r>
              <a:rPr lang="en-GB" i="1" dirty="0" smtClean="0"/>
              <a:t>potent </a:t>
            </a:r>
            <a:r>
              <a:rPr lang="en-GB" dirty="0" smtClean="0"/>
              <a:t>small molecules are known</a:t>
            </a:r>
            <a:endParaRPr lang="en-GB" b="1" dirty="0" smtClean="0"/>
          </a:p>
          <a:p>
            <a:r>
              <a:rPr lang="en-GB" b="1" dirty="0" smtClean="0"/>
              <a:t>Tbio:</a:t>
            </a:r>
            <a:r>
              <a:rPr lang="en-GB" dirty="0" smtClean="0"/>
              <a:t> Proteins for which biology is better understood</a:t>
            </a:r>
            <a:endParaRPr lang="en-GB" b="1" dirty="0" smtClean="0"/>
          </a:p>
          <a:p>
            <a:r>
              <a:rPr lang="en-GB" b="1" dirty="0" smtClean="0"/>
              <a:t>Tdark:</a:t>
            </a:r>
            <a:r>
              <a:rPr lang="en-GB" dirty="0" smtClean="0"/>
              <a:t> These proteins lack antibodies, publications or Gene RIFs</a:t>
            </a:r>
            <a:endParaRPr lang="en-GB" b="1" dirty="0" smtClean="0"/>
          </a:p>
          <a:p>
            <a:endParaRPr lang="en-US" dirty="0"/>
          </a:p>
        </p:txBody>
      </p:sp>
      <p:sp>
        <p:nvSpPr>
          <p:cNvPr id="7" name="Rectangle 96"/>
          <p:cNvSpPr>
            <a:spLocks noChangeArrowheads="1"/>
          </p:cNvSpPr>
          <p:nvPr/>
        </p:nvSpPr>
        <p:spPr bwMode="auto">
          <a:xfrm>
            <a:off x="7709117" y="6553201"/>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3/23/18 </a:t>
            </a:r>
            <a:r>
              <a:rPr kumimoji="0" lang="en-US"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9" name="Text Box 243"/>
          <p:cNvSpPr txBox="1">
            <a:spLocks noChangeArrowheads="1"/>
          </p:cNvSpPr>
          <p:nvPr/>
        </p:nvSpPr>
        <p:spPr bwMode="auto">
          <a:xfrm>
            <a:off x="14822" y="6545719"/>
            <a:ext cx="7645298"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T. </a:t>
            </a:r>
            <a:r>
              <a:rPr kumimoji="0" lang="en-US" sz="1400" b="0" i="0" u="none" strike="noStrike" kern="1200" cap="none" spc="0" normalizeH="0" baseline="0" noProof="0" dirty="0" err="1" smtClean="0">
                <a:ln>
                  <a:noFill/>
                </a:ln>
                <a:solidFill>
                  <a:srgbClr val="000000"/>
                </a:solidFill>
                <a:effectLst/>
                <a:uLnTx/>
                <a:uFillTx/>
                <a:latin typeface="Rockwell" panose="02060603020205020403"/>
                <a:ea typeface="Verdana" pitchFamily="34" charset="0"/>
                <a:cs typeface="Calibri" panose="020F0502020204030204" pitchFamily="34" charset="0"/>
              </a:rPr>
              <a:t>Oprea</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 et </a:t>
            </a:r>
            <a:r>
              <a:rPr kumimoji="0" lang="en-US" sz="1400" b="0" i="0"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rPr>
              <a:t>al., </a:t>
            </a:r>
            <a:r>
              <a:rPr kumimoji="0" lang="en-US" sz="1400" b="0" i="1"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Nature Rev. Drug </a:t>
            </a:r>
            <a:r>
              <a:rPr kumimoji="0" lang="en-US" sz="1400" b="0" i="1" u="none" strike="noStrike" kern="1200" cap="none" spc="0" normalizeH="0" baseline="0" noProof="0" dirty="0" err="1" smtClean="0">
                <a:ln>
                  <a:noFill/>
                </a:ln>
                <a:solidFill>
                  <a:srgbClr val="000000"/>
                </a:solidFill>
                <a:effectLst/>
                <a:uLnTx/>
                <a:uFillTx/>
                <a:latin typeface="Rockwell" panose="02060603020205020403"/>
                <a:ea typeface="Verdana" pitchFamily="34" charset="0"/>
                <a:cs typeface="Calibri" panose="020F0502020204030204" pitchFamily="34" charset="0"/>
              </a:rPr>
              <a:t>Discov</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a:t>
            </a:r>
            <a:r>
              <a:rPr kumimoji="0" lang="sv-SE" sz="1400" b="0" i="1" u="none" strike="noStrike" kern="1200" cap="none" spc="0" normalizeH="0" baseline="0" noProof="0" dirty="0" smtClean="0">
                <a:ln>
                  <a:noFill/>
                </a:ln>
                <a:solidFill>
                  <a:srgbClr val="000000"/>
                </a:solidFill>
                <a:effectLst/>
                <a:uLnTx/>
                <a:uFillTx/>
                <a:latin typeface="Rockwell" panose="02060603020205020403"/>
                <a:ea typeface="ＭＳ Ｐゴシック" pitchFamily="34" charset="-128"/>
                <a:cs typeface="Times New Roman" pitchFamily="18" charset="0"/>
              </a:rPr>
              <a:t> </a:t>
            </a:r>
            <a:r>
              <a:rPr kumimoji="0" lang="sv-SE" sz="1400" b="1" i="0" u="none" strike="noStrike" kern="1200" cap="none" spc="0" normalizeH="0" baseline="0" noProof="0" dirty="0" smtClean="0">
                <a:ln>
                  <a:noFill/>
                </a:ln>
                <a:solidFill>
                  <a:srgbClr val="000000"/>
                </a:solidFill>
                <a:effectLst/>
                <a:uLnTx/>
                <a:uFillTx/>
                <a:latin typeface="Rockwell" panose="02060603020205020403"/>
                <a:ea typeface="ＭＳ Ｐゴシック" pitchFamily="34" charset="-128"/>
                <a:cs typeface="Times New Roman" pitchFamily="18" charset="0"/>
              </a:rPr>
              <a:t>2018, </a:t>
            </a:r>
            <a:r>
              <a:rPr kumimoji="0" lang="sv-SE" sz="1400" b="0" i="0" u="none" strike="noStrike" kern="1200" cap="none" spc="0" normalizeH="0" baseline="0" noProof="0" dirty="0">
                <a:ln>
                  <a:noFill/>
                </a:ln>
                <a:solidFill>
                  <a:srgbClr val="000000"/>
                </a:solidFill>
                <a:effectLst/>
                <a:uLnTx/>
                <a:uFillTx/>
                <a:latin typeface="Rockwell" panose="02060603020205020403"/>
                <a:ea typeface="ＭＳ Ｐゴシック" pitchFamily="34" charset="-128"/>
                <a:cs typeface="Times New Roman" pitchFamily="18" charset="0"/>
                <a:hlinkClick r:id="rId3"/>
              </a:rPr>
              <a:t>https://</a:t>
            </a:r>
            <a:r>
              <a:rPr kumimoji="0" lang="sv-SE" sz="1400" b="0" i="0" u="none" strike="noStrike" kern="1200" cap="none" spc="0" normalizeH="0" baseline="0" noProof="0" dirty="0" smtClean="0">
                <a:ln>
                  <a:noFill/>
                </a:ln>
                <a:solidFill>
                  <a:srgbClr val="000000"/>
                </a:solidFill>
                <a:effectLst/>
                <a:uLnTx/>
                <a:uFillTx/>
                <a:latin typeface="Rockwell" panose="02060603020205020403"/>
                <a:ea typeface="ＭＳ Ｐゴシック" pitchFamily="34" charset="-128"/>
                <a:cs typeface="Times New Roman" pitchFamily="18" charset="0"/>
                <a:hlinkClick r:id="rId3"/>
              </a:rPr>
              <a:t>www.nature.com/articles/nrd.2018.14</a:t>
            </a:r>
            <a:r>
              <a:rPr kumimoji="0" lang="sv-SE" sz="1400" b="0" i="0" u="none" strike="noStrike" kern="1200" cap="none" spc="0" normalizeH="0" baseline="0" noProof="0" dirty="0" smtClean="0">
                <a:ln>
                  <a:noFill/>
                </a:ln>
                <a:solidFill>
                  <a:srgbClr val="000000"/>
                </a:solidFill>
                <a:effectLst/>
                <a:uLnTx/>
                <a:uFillTx/>
                <a:latin typeface="Rockwell" panose="02060603020205020403"/>
                <a:ea typeface="ＭＳ Ｐゴシック" pitchFamily="34" charset="-128"/>
                <a:cs typeface="Times New Roman" pitchFamily="18" charset="0"/>
              </a:rPr>
              <a:t> </a:t>
            </a:r>
            <a:endParaRPr kumimoji="0" lang="en-US" sz="1400" b="0" i="0"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pic>
        <p:nvPicPr>
          <p:cNvPr id="5" name="Content Placeholder 4"/>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85996" y="996775"/>
            <a:ext cx="6441844" cy="4937613"/>
          </a:xfrm>
        </p:spPr>
      </p:pic>
      <p:pic>
        <p:nvPicPr>
          <p:cNvPr id="8" name="Picture 7"/>
          <p:cNvPicPr>
            <a:picLocks noChangeAspect="1"/>
          </p:cNvPicPr>
          <p:nvPr/>
        </p:nvPicPr>
        <p:blipFill>
          <a:blip r:embed="rId5"/>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584482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52500" y="0"/>
            <a:ext cx="10058400" cy="1057656"/>
          </a:xfrm>
        </p:spPr>
        <p:txBody>
          <a:bodyPr>
            <a:normAutofit/>
          </a:bodyPr>
          <a:lstStyle/>
          <a:p>
            <a:r>
              <a:rPr lang="en-US" sz="6000" dirty="0" smtClean="0"/>
              <a:t>D-T </a:t>
            </a:r>
            <a:r>
              <a:rPr lang="en-US" sz="6000" dirty="0"/>
              <a:t>Development Level 1</a:t>
            </a:r>
          </a:p>
        </p:txBody>
      </p:sp>
      <p:sp>
        <p:nvSpPr>
          <p:cNvPr id="3" name="Content Placeholder 2"/>
          <p:cNvSpPr>
            <a:spLocks noGrp="1"/>
          </p:cNvSpPr>
          <p:nvPr>
            <p:ph sz="half" idx="1"/>
          </p:nvPr>
        </p:nvSpPr>
        <p:spPr>
          <a:xfrm>
            <a:off x="7234497" y="914400"/>
            <a:ext cx="4837122" cy="4754880"/>
          </a:xfrm>
        </p:spPr>
        <p:txBody>
          <a:bodyPr>
            <a:noAutofit/>
          </a:bodyPr>
          <a:lstStyle/>
          <a:p>
            <a:r>
              <a:rPr lang="en-US" sz="2400" b="1" dirty="0" smtClean="0">
                <a:solidFill>
                  <a:srgbClr val="002060"/>
                </a:solidFill>
              </a:rPr>
              <a:t>Tclin</a:t>
            </a:r>
            <a:r>
              <a:rPr lang="en-US" sz="2400" dirty="0" smtClean="0"/>
              <a:t>  </a:t>
            </a:r>
            <a:r>
              <a:rPr lang="en-US" sz="2400" dirty="0"/>
              <a:t>proteins are associated with </a:t>
            </a:r>
            <a:r>
              <a:rPr lang="en-US" sz="2400" dirty="0" smtClean="0"/>
              <a:t>drug Mechanism of Action (MoA) – </a:t>
            </a:r>
            <a:r>
              <a:rPr lang="en-US" sz="2400" dirty="0" smtClean="0">
                <a:hlinkClick r:id="rId3"/>
              </a:rPr>
              <a:t>NRDD 2017</a:t>
            </a:r>
            <a:endParaRPr lang="en-US" sz="2400" dirty="0"/>
          </a:p>
          <a:p>
            <a:r>
              <a:rPr lang="en-US" sz="2400" b="1" dirty="0" err="1" smtClean="0">
                <a:solidFill>
                  <a:srgbClr val="002060"/>
                </a:solidFill>
              </a:rPr>
              <a:t>Tchem</a:t>
            </a:r>
            <a:r>
              <a:rPr lang="en-US" sz="2400" dirty="0" smtClean="0"/>
              <a:t>  </a:t>
            </a:r>
            <a:r>
              <a:rPr lang="en-US" sz="2400" dirty="0"/>
              <a:t>proteins </a:t>
            </a:r>
            <a:r>
              <a:rPr lang="en-US" sz="2400" dirty="0" smtClean="0"/>
              <a:t>have </a:t>
            </a:r>
            <a:r>
              <a:rPr lang="en-US" sz="2400" dirty="0" err="1" smtClean="0"/>
              <a:t>bioactivitis</a:t>
            </a:r>
            <a:r>
              <a:rPr lang="en-US" sz="2400" dirty="0" smtClean="0"/>
              <a:t> in </a:t>
            </a:r>
            <a:r>
              <a:rPr lang="en-US" sz="2400" dirty="0" err="1" smtClean="0"/>
              <a:t>ChEMBL</a:t>
            </a:r>
            <a:r>
              <a:rPr lang="en-US" sz="2400" dirty="0" smtClean="0"/>
              <a:t> and </a:t>
            </a:r>
            <a:r>
              <a:rPr lang="en-US" sz="2400" dirty="0" err="1" smtClean="0"/>
              <a:t>DrugCentral</a:t>
            </a:r>
            <a:r>
              <a:rPr lang="en-US" sz="2400" dirty="0" smtClean="0"/>
              <a:t>, + human curation for some targets</a:t>
            </a:r>
            <a:endParaRPr lang="en-US" sz="2400" dirty="0"/>
          </a:p>
          <a:p>
            <a:pPr lvl="1"/>
            <a:r>
              <a:rPr lang="en-US" sz="2000" dirty="0" smtClean="0"/>
              <a:t>Kinases</a:t>
            </a:r>
            <a:r>
              <a:rPr lang="en-US" sz="2000" dirty="0"/>
              <a:t>: &lt;= 30nM</a:t>
            </a:r>
          </a:p>
          <a:p>
            <a:pPr lvl="1"/>
            <a:r>
              <a:rPr lang="en-US" sz="2000" dirty="0"/>
              <a:t>GPCRs: &lt;= 100nM</a:t>
            </a:r>
          </a:p>
          <a:p>
            <a:pPr lvl="1"/>
            <a:r>
              <a:rPr lang="en-US" sz="2000" dirty="0"/>
              <a:t>Nuclear Receptors: &lt;= 100nM</a:t>
            </a:r>
          </a:p>
          <a:p>
            <a:pPr lvl="1"/>
            <a:r>
              <a:rPr lang="en-US" sz="2000" dirty="0"/>
              <a:t>Ion Channels: &lt;= 10</a:t>
            </a:r>
            <a:r>
              <a:rPr lang="el-GR" sz="2000" dirty="0"/>
              <a:t>μ</a:t>
            </a:r>
            <a:r>
              <a:rPr lang="en-US" sz="2000" dirty="0"/>
              <a:t>M</a:t>
            </a:r>
          </a:p>
          <a:p>
            <a:pPr lvl="1"/>
            <a:r>
              <a:rPr lang="en-US" sz="2000" dirty="0"/>
              <a:t>Non-IDG Family Targets: &lt;= 1</a:t>
            </a:r>
            <a:r>
              <a:rPr lang="el-GR" sz="2000" dirty="0"/>
              <a:t>μ</a:t>
            </a:r>
            <a:r>
              <a:rPr lang="en-US" sz="2000" dirty="0" smtClean="0"/>
              <a:t>M</a:t>
            </a:r>
          </a:p>
        </p:txBody>
      </p:sp>
      <p:pic>
        <p:nvPicPr>
          <p:cNvPr id="9" name="Content Placeholder 8"/>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0979" y="923749"/>
            <a:ext cx="7153518" cy="3439796"/>
          </a:xfrm>
        </p:spPr>
      </p:pic>
      <p:sp>
        <p:nvSpPr>
          <p:cNvPr id="4" name="Rectangle 96"/>
          <p:cNvSpPr>
            <a:spLocks noChangeArrowheads="1"/>
          </p:cNvSpPr>
          <p:nvPr/>
        </p:nvSpPr>
        <p:spPr bwMode="auto">
          <a:xfrm>
            <a:off x="7826933" y="6550224"/>
            <a:ext cx="1626599"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mn-ea"/>
                <a:cs typeface="Calibri" panose="020F0502020204030204" pitchFamily="34" charset="0"/>
              </a:rPr>
              <a:t>10/19/16 </a:t>
            </a:r>
            <a:r>
              <a:rPr kumimoji="0" lang="en-US"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sp>
        <p:nvSpPr>
          <p:cNvPr id="10" name="Rectangle 9"/>
          <p:cNvSpPr/>
          <p:nvPr/>
        </p:nvSpPr>
        <p:spPr>
          <a:xfrm>
            <a:off x="1108637" y="4453096"/>
            <a:ext cx="5097101" cy="203132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smtClean="0">
                <a:ln>
                  <a:noFill/>
                </a:ln>
                <a:solidFill>
                  <a:srgbClr val="000000"/>
                </a:solidFill>
                <a:effectLst/>
                <a:uLnTx/>
                <a:uFillTx/>
                <a:latin typeface="Rockwell" panose="02060603020205020403"/>
                <a:ea typeface="+mn-ea"/>
                <a:cs typeface="+mn-cs"/>
              </a:rPr>
              <a:t>Bioactivities of approved drugs (by Target class)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solidFill>
                  <a:srgbClr val="000000"/>
                </a:solidFill>
                <a:effectLst/>
                <a:uLnTx/>
                <a:uFillTx/>
                <a:latin typeface="Rockwell" panose="02060603020205020403"/>
                <a:ea typeface="+mn-ea"/>
                <a:cs typeface="+mn-cs"/>
              </a:rPr>
              <a:t>ChEMBL</a:t>
            </a:r>
            <a:r>
              <a:rPr kumimoji="0" lang="en-US" sz="1800" b="1" i="0" u="none" strike="noStrike" kern="1200" cap="none" spc="0" normalizeH="0" baseline="0" noProof="0" dirty="0" smtClean="0">
                <a:ln>
                  <a:noFill/>
                </a:ln>
                <a:solidFill>
                  <a:srgbClr val="000000"/>
                </a:solidFill>
                <a:effectLst/>
                <a:uLnTx/>
                <a:uFillTx/>
                <a:latin typeface="Rockwell" panose="02060603020205020403"/>
                <a:ea typeface="+mn-ea"/>
                <a:cs typeface="+mn-cs"/>
              </a:rPr>
              <a:t>:</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 database of bioactive chemicals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hlinkClick r:id="rId5"/>
              </a:rPr>
              <a:t>https</a:t>
            </a:r>
            <a:r>
              <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hlinkClick r:id="rId5"/>
              </a:rPr>
              <a:t>://www.ebi.ac.uk/chembl</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hlinkClick r:id="rId5"/>
              </a:rPr>
              <a:t>/</a:t>
            </a:r>
            <a:endPar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smtClean="0">
                <a:ln>
                  <a:noFill/>
                </a:ln>
                <a:solidFill>
                  <a:srgbClr val="000000"/>
                </a:solidFill>
                <a:effectLst/>
                <a:uLnTx/>
                <a:uFillTx/>
                <a:latin typeface="Rockwell" panose="02060603020205020403"/>
                <a:ea typeface="+mn-ea"/>
                <a:cs typeface="+mn-cs"/>
              </a:rPr>
              <a:t>DrugCentral</a:t>
            </a:r>
            <a:r>
              <a:rPr kumimoji="0" lang="en-US" sz="1800" b="1" i="0" u="none" strike="noStrike" kern="1200" cap="none" spc="0" normalizeH="0" baseline="0" noProof="0" dirty="0" smtClean="0">
                <a:ln>
                  <a:noFill/>
                </a:ln>
                <a:solidFill>
                  <a:srgbClr val="000000"/>
                </a:solidFill>
                <a:effectLst/>
                <a:uLnTx/>
                <a:uFillTx/>
                <a:latin typeface="Rockwell" panose="02060603020205020403"/>
                <a:ea typeface="+mn-ea"/>
                <a:cs typeface="+mn-cs"/>
              </a:rPr>
              <a:t>:</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 online drug compendium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hlinkClick r:id="rId6"/>
              </a:rPr>
              <a:t>http://drugcentral.org</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hlinkClick r:id="rId6"/>
              </a:rPr>
              <a:t>/</a:t>
            </a:r>
            <a:r>
              <a:rPr kumimoji="0" lang="en-US" sz="1800" b="0" i="0" u="none" strike="noStrike" kern="1200" cap="none" spc="0" normalizeH="0" baseline="0" noProof="0" dirty="0" smtClean="0">
                <a:ln>
                  <a:noFill/>
                </a:ln>
                <a:solidFill>
                  <a:srgbClr val="000000"/>
                </a:solidFill>
                <a:effectLst/>
                <a:uLnTx/>
                <a:uFillTx/>
                <a:latin typeface="Rockwell" panose="02060603020205020403"/>
                <a:ea typeface="+mn-ea"/>
                <a:cs typeface="+mn-cs"/>
              </a:rPr>
              <a:t> </a:t>
            </a:r>
            <a:endParaRPr kumimoji="0" lang="en-US" sz="1800" b="0" i="0" u="none" strike="noStrike" kern="1200" cap="none" spc="0" normalizeH="0" baseline="0" noProof="0" dirty="0">
              <a:ln>
                <a:noFill/>
              </a:ln>
              <a:solidFill>
                <a:srgbClr val="000000"/>
              </a:solidFill>
              <a:effectLst/>
              <a:uLnTx/>
              <a:uFillTx/>
              <a:latin typeface="Rockwell" panose="02060603020205020403"/>
              <a:ea typeface="+mn-ea"/>
              <a:cs typeface="+mn-cs"/>
            </a:endParaRPr>
          </a:p>
        </p:txBody>
      </p:sp>
      <p:pic>
        <p:nvPicPr>
          <p:cNvPr id="8" name="Picture 7"/>
          <p:cNvPicPr>
            <a:picLocks noChangeAspect="1"/>
          </p:cNvPicPr>
          <p:nvPr/>
        </p:nvPicPr>
        <p:blipFill>
          <a:blip r:embed="rId7"/>
          <a:stretch>
            <a:fillRect/>
          </a:stretch>
        </p:blipFill>
        <p:spPr>
          <a:xfrm>
            <a:off x="10559563" y="6212197"/>
            <a:ext cx="1623201" cy="602032"/>
          </a:xfrm>
          <a:prstGeom prst="rect">
            <a:avLst/>
          </a:prstGeom>
        </p:spPr>
      </p:pic>
      <p:sp>
        <p:nvSpPr>
          <p:cNvPr id="11" name="Text Box 243"/>
          <p:cNvSpPr txBox="1">
            <a:spLocks noChangeArrowheads="1"/>
          </p:cNvSpPr>
          <p:nvPr/>
        </p:nvSpPr>
        <p:spPr bwMode="auto">
          <a:xfrm>
            <a:off x="14822" y="6545719"/>
            <a:ext cx="8118184" cy="307777"/>
          </a:xfrm>
          <a:prstGeom prst="rect">
            <a:avLst/>
          </a:prstGeom>
          <a:noFill/>
          <a:ln w="12700">
            <a:noFill/>
            <a:miter lim="800000"/>
            <a:headEnd type="none" w="sm" len="sm"/>
            <a:tailEnd type="none" w="sm" len="sm"/>
          </a:ln>
        </p:spPr>
        <p:txBody>
          <a:bodyPr wrap="none">
            <a:spAutoFit/>
          </a:bodyPr>
          <a:lstStyle/>
          <a:p>
            <a:pPr lvl="0" eaLnBrk="0" hangingPunct="0">
              <a:defRPr/>
            </a:pP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R. Santos et </a:t>
            </a:r>
            <a:r>
              <a:rPr kumimoji="0" lang="en-US" sz="1400" b="0" i="0"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rPr>
              <a:t>al., </a:t>
            </a:r>
            <a:r>
              <a:rPr kumimoji="0" lang="en-US" sz="1400" b="0" i="1"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Nature Rev. Drug </a:t>
            </a:r>
            <a:r>
              <a:rPr kumimoji="0" lang="en-US" sz="1400" b="0" i="1" u="none" strike="noStrike" kern="1200" cap="none" spc="0" normalizeH="0" baseline="0" noProof="0" dirty="0" err="1" smtClean="0">
                <a:ln>
                  <a:noFill/>
                </a:ln>
                <a:solidFill>
                  <a:srgbClr val="000000"/>
                </a:solidFill>
                <a:effectLst/>
                <a:uLnTx/>
                <a:uFillTx/>
                <a:latin typeface="Rockwell" panose="02060603020205020403"/>
                <a:ea typeface="Verdana" pitchFamily="34" charset="0"/>
                <a:cs typeface="Calibri" panose="020F0502020204030204" pitchFamily="34" charset="0"/>
              </a:rPr>
              <a:t>Discov</a:t>
            </a:r>
            <a:r>
              <a:rPr kumimoji="0" lang="en-US" sz="1400" b="0" i="0" u="none" strike="noStrike" kern="1200" cap="none" spc="0" normalizeH="0" baseline="0" noProof="0" dirty="0" smtClean="0">
                <a:ln>
                  <a:noFill/>
                </a:ln>
                <a:solidFill>
                  <a:srgbClr val="000000"/>
                </a:solidFill>
                <a:effectLst/>
                <a:uLnTx/>
                <a:uFillTx/>
                <a:latin typeface="Rockwell" panose="02060603020205020403"/>
                <a:ea typeface="Verdana" pitchFamily="34" charset="0"/>
                <a:cs typeface="Calibri" panose="020F0502020204030204" pitchFamily="34" charset="0"/>
              </a:rPr>
              <a:t>.</a:t>
            </a:r>
            <a:r>
              <a:rPr kumimoji="0" lang="sv-SE" sz="1400" b="0" i="1" u="none" strike="noStrike" kern="1200" cap="none" spc="0" normalizeH="0" baseline="0" noProof="0" dirty="0" smtClean="0">
                <a:ln>
                  <a:noFill/>
                </a:ln>
                <a:solidFill>
                  <a:srgbClr val="000000"/>
                </a:solidFill>
                <a:effectLst/>
                <a:uLnTx/>
                <a:uFillTx/>
                <a:latin typeface="Rockwell" panose="02060603020205020403"/>
                <a:ea typeface="ＭＳ Ｐゴシック" pitchFamily="34" charset="-128"/>
                <a:cs typeface="Times New Roman" pitchFamily="18" charset="0"/>
              </a:rPr>
              <a:t> </a:t>
            </a:r>
            <a:r>
              <a:rPr kumimoji="0" lang="sv-SE" sz="1400" b="1" i="0" u="none" strike="noStrike" kern="1200" cap="none" spc="0" normalizeH="0" baseline="0" noProof="0" dirty="0" smtClean="0">
                <a:ln>
                  <a:noFill/>
                </a:ln>
                <a:solidFill>
                  <a:srgbClr val="000000"/>
                </a:solidFill>
                <a:effectLst/>
                <a:uLnTx/>
                <a:uFillTx/>
                <a:latin typeface="Rockwell" panose="02060603020205020403"/>
                <a:ea typeface="ＭＳ Ｐゴシック" pitchFamily="34" charset="-128"/>
                <a:cs typeface="Times New Roman" pitchFamily="18" charset="0"/>
              </a:rPr>
              <a:t>2017</a:t>
            </a:r>
            <a:r>
              <a:rPr lang="sv-SE" sz="1400" b="1" dirty="0">
                <a:solidFill>
                  <a:srgbClr val="000000"/>
                </a:solidFill>
                <a:ea typeface="ＭＳ Ｐゴシック" pitchFamily="34" charset="-128"/>
                <a:cs typeface="Times New Roman" pitchFamily="18" charset="0"/>
              </a:rPr>
              <a:t>, </a:t>
            </a:r>
            <a:r>
              <a:rPr lang="sv-SE" sz="1400" dirty="0">
                <a:solidFill>
                  <a:srgbClr val="000000"/>
                </a:solidFill>
                <a:ea typeface="ＭＳ Ｐゴシック" pitchFamily="34" charset="-128"/>
                <a:cs typeface="Times New Roman" pitchFamily="18" charset="0"/>
                <a:hlinkClick r:id="rId3"/>
              </a:rPr>
              <a:t>https://</a:t>
            </a:r>
            <a:r>
              <a:rPr lang="sv-SE" sz="1400" dirty="0" smtClean="0">
                <a:solidFill>
                  <a:srgbClr val="000000"/>
                </a:solidFill>
                <a:ea typeface="ＭＳ Ｐゴシック" pitchFamily="34" charset="-128"/>
                <a:cs typeface="Times New Roman" pitchFamily="18" charset="0"/>
                <a:hlinkClick r:id="rId3"/>
              </a:rPr>
              <a:t>www.nature.com/articles/nrd.2016.230</a:t>
            </a:r>
            <a:r>
              <a:rPr lang="sv-SE" sz="1400" dirty="0" smtClean="0">
                <a:solidFill>
                  <a:srgbClr val="000000"/>
                </a:solidFill>
                <a:ea typeface="ＭＳ Ｐゴシック" pitchFamily="34" charset="-128"/>
                <a:cs typeface="Times New Roman" pitchFamily="18" charset="0"/>
              </a:rPr>
              <a:t> </a:t>
            </a:r>
            <a:endParaRPr kumimoji="0" lang="en-US" sz="1400" i="0" u="none" strike="noStrike" kern="1200" cap="none" spc="0" normalizeH="0" baseline="0" noProof="0" dirty="0">
              <a:ln>
                <a:noFill/>
              </a:ln>
              <a:solidFill>
                <a:srgbClr val="000000"/>
              </a:solidFill>
              <a:effectLst/>
              <a:uLnTx/>
              <a:uFillTx/>
              <a:latin typeface="Rockwell" panose="02060603020205020403"/>
              <a:ea typeface="Verdana" pitchFamily="34" charset="0"/>
              <a:cs typeface="Calibri" panose="020F0502020204030204" pitchFamily="34" charset="0"/>
            </a:endParaRPr>
          </a:p>
        </p:txBody>
      </p:sp>
    </p:spTree>
    <p:extLst>
      <p:ext uri="{BB962C8B-B14F-4D97-AF65-F5344CB8AC3E}">
        <p14:creationId xmlns:p14="http://schemas.microsoft.com/office/powerpoint/2010/main" val="3774445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52500" y="0"/>
            <a:ext cx="10058400" cy="993648"/>
          </a:xfrm>
        </p:spPr>
        <p:txBody>
          <a:bodyPr>
            <a:normAutofit/>
          </a:bodyPr>
          <a:lstStyle/>
          <a:p>
            <a:r>
              <a:rPr lang="en-US" sz="6000" dirty="0" smtClean="0"/>
              <a:t>D-T </a:t>
            </a:r>
            <a:r>
              <a:rPr lang="en-US" sz="6000" dirty="0"/>
              <a:t>Development Level 2</a:t>
            </a:r>
          </a:p>
        </p:txBody>
      </p:sp>
      <p:sp>
        <p:nvSpPr>
          <p:cNvPr id="3" name="Content Placeholder 2"/>
          <p:cNvSpPr>
            <a:spLocks noGrp="1"/>
          </p:cNvSpPr>
          <p:nvPr>
            <p:ph idx="1"/>
          </p:nvPr>
        </p:nvSpPr>
        <p:spPr>
          <a:xfrm>
            <a:off x="952500" y="914400"/>
            <a:ext cx="11122152" cy="4050792"/>
          </a:xfrm>
        </p:spPr>
        <p:txBody>
          <a:bodyPr>
            <a:noAutofit/>
          </a:bodyPr>
          <a:lstStyle/>
          <a:p>
            <a:r>
              <a:rPr lang="en-US" sz="2800" b="1" dirty="0" smtClean="0">
                <a:solidFill>
                  <a:srgbClr val="002060"/>
                </a:solidFill>
              </a:rPr>
              <a:t> </a:t>
            </a:r>
            <a:r>
              <a:rPr lang="en-US" sz="2800" b="1" dirty="0" err="1" smtClean="0">
                <a:solidFill>
                  <a:srgbClr val="002060"/>
                </a:solidFill>
              </a:rPr>
              <a:t>Tbio</a:t>
            </a:r>
            <a:r>
              <a:rPr lang="en-US" sz="2800" dirty="0" smtClean="0"/>
              <a:t> </a:t>
            </a:r>
            <a:r>
              <a:rPr lang="en-US" sz="2800" dirty="0"/>
              <a:t>proteins </a:t>
            </a:r>
            <a:r>
              <a:rPr lang="en-US" sz="2800" dirty="0" smtClean="0"/>
              <a:t>lack small molecule annotation cf. </a:t>
            </a:r>
            <a:r>
              <a:rPr lang="en-US" sz="2800" dirty="0" err="1" smtClean="0"/>
              <a:t>Tchem</a:t>
            </a:r>
            <a:r>
              <a:rPr lang="en-US" sz="2800" dirty="0" smtClean="0"/>
              <a:t> criteria, and satisfy one of these criteria:</a:t>
            </a:r>
          </a:p>
          <a:p>
            <a:pPr lvl="1"/>
            <a:r>
              <a:rPr lang="en-US" sz="2400" dirty="0"/>
              <a:t>protein is above the cutoff criteria for </a:t>
            </a:r>
            <a:r>
              <a:rPr lang="en-US" sz="2400" b="1" dirty="0" err="1" smtClean="0"/>
              <a:t>Tdark</a:t>
            </a:r>
            <a:endParaRPr lang="en-US" sz="2400" b="1" dirty="0"/>
          </a:p>
          <a:p>
            <a:pPr lvl="1"/>
            <a:r>
              <a:rPr lang="en-US" sz="2400" dirty="0"/>
              <a:t>protein is annotated with a GO Molecular Function or Biological Process leaf term(s) with an Experimental Evidence code</a:t>
            </a:r>
          </a:p>
          <a:p>
            <a:pPr lvl="1"/>
            <a:r>
              <a:rPr lang="en-US" sz="2400" dirty="0"/>
              <a:t>protein has confirmed </a:t>
            </a:r>
            <a:r>
              <a:rPr lang="en-US" sz="2400" dirty="0">
                <a:hlinkClick r:id="rId3"/>
              </a:rPr>
              <a:t>OMIM</a:t>
            </a:r>
            <a:r>
              <a:rPr lang="en-US" sz="2400" dirty="0"/>
              <a:t> phenotype(s)</a:t>
            </a:r>
            <a:endParaRPr lang="en-US" sz="2800" dirty="0"/>
          </a:p>
          <a:p>
            <a:r>
              <a:rPr lang="en-US" sz="2800" b="1" dirty="0" smtClean="0">
                <a:solidFill>
                  <a:srgbClr val="002060"/>
                </a:solidFill>
              </a:rPr>
              <a:t> </a:t>
            </a:r>
            <a:r>
              <a:rPr lang="en-US" sz="2800" b="1" dirty="0" err="1" smtClean="0">
                <a:solidFill>
                  <a:srgbClr val="002060"/>
                </a:solidFill>
              </a:rPr>
              <a:t>Tdark</a:t>
            </a:r>
            <a:r>
              <a:rPr lang="en-US" sz="2800" dirty="0" smtClean="0"/>
              <a:t> (“</a:t>
            </a:r>
            <a:r>
              <a:rPr lang="en-US" sz="2800" dirty="0" err="1" smtClean="0">
                <a:hlinkClick r:id="rId4"/>
              </a:rPr>
              <a:t>ignorome</a:t>
            </a:r>
            <a:r>
              <a:rPr lang="en-US" sz="2800" dirty="0" smtClean="0"/>
              <a:t>”) have little information available, and satisfy these criteria: </a:t>
            </a:r>
          </a:p>
          <a:p>
            <a:pPr lvl="1">
              <a:spcBef>
                <a:spcPts val="0"/>
              </a:spcBef>
            </a:pPr>
            <a:r>
              <a:rPr lang="en-US" sz="2400" dirty="0"/>
              <a:t>PubMed text-mining score from </a:t>
            </a:r>
            <a:r>
              <a:rPr lang="en-US" sz="2400" dirty="0">
                <a:hlinkClick r:id="rId5"/>
              </a:rPr>
              <a:t>Jensen Lab</a:t>
            </a:r>
            <a:r>
              <a:rPr lang="en-US" sz="2400" dirty="0"/>
              <a:t> &lt; 5</a:t>
            </a:r>
          </a:p>
          <a:p>
            <a:pPr lvl="1">
              <a:spcBef>
                <a:spcPts val="0"/>
              </a:spcBef>
            </a:pPr>
            <a:r>
              <a:rPr lang="en-US" sz="2400" dirty="0"/>
              <a:t>&lt;= 3 Gene RIFs</a:t>
            </a:r>
          </a:p>
          <a:p>
            <a:pPr lvl="1">
              <a:spcBef>
                <a:spcPts val="0"/>
              </a:spcBef>
            </a:pPr>
            <a:r>
              <a:rPr lang="en-US" sz="2400" dirty="0"/>
              <a:t>&lt;= 50 Antibodies available according to </a:t>
            </a:r>
            <a:r>
              <a:rPr lang="en-US" sz="2400" dirty="0" smtClean="0">
                <a:hlinkClick r:id="rId6"/>
              </a:rPr>
              <a:t>antibodypedia.com</a:t>
            </a:r>
            <a:endParaRPr lang="en-US" sz="2400" dirty="0"/>
          </a:p>
        </p:txBody>
      </p:sp>
      <p:sp>
        <p:nvSpPr>
          <p:cNvPr id="4" name="Rectangle 96"/>
          <p:cNvSpPr>
            <a:spLocks noChangeArrowheads="1"/>
          </p:cNvSpPr>
          <p:nvPr/>
        </p:nvSpPr>
        <p:spPr bwMode="auto">
          <a:xfrm>
            <a:off x="7826933" y="6550224"/>
            <a:ext cx="1528816" cy="307777"/>
          </a:xfrm>
          <a:prstGeom prst="rect">
            <a:avLst/>
          </a:prstGeom>
          <a:noFill/>
          <a:ln w="12700">
            <a:noFill/>
            <a:miter lim="800000"/>
            <a:headEnd type="none" w="sm" len="sm"/>
            <a:tailEnd type="none" w="sm" len="sm"/>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Rockwell" panose="02060603020205020403"/>
                <a:ea typeface="+mn-ea"/>
                <a:cs typeface="Calibri" panose="020F0502020204030204" pitchFamily="34" charset="0"/>
              </a:rPr>
              <a:t>8/20/15 r</a:t>
            </a:r>
            <a:r>
              <a:rPr kumimoji="0" lang="de-DE"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rPr>
              <a:t>evision</a:t>
            </a:r>
            <a:endParaRPr kumimoji="0" lang="en-GB" sz="1400" b="0" i="0" u="none" strike="noStrike" kern="1200" cap="none" spc="0" normalizeH="0" baseline="0" noProof="0" dirty="0">
              <a:ln>
                <a:noFill/>
              </a:ln>
              <a:solidFill>
                <a:srgbClr val="000000"/>
              </a:solidFill>
              <a:effectLst/>
              <a:uLnTx/>
              <a:uFillTx/>
              <a:latin typeface="Rockwell" panose="02060603020205020403"/>
              <a:ea typeface="+mn-ea"/>
              <a:cs typeface="Calibri" panose="020F0502020204030204" pitchFamily="34" charset="0"/>
            </a:endParaRPr>
          </a:p>
        </p:txBody>
      </p:sp>
      <p:pic>
        <p:nvPicPr>
          <p:cNvPr id="8" name="Picture 7"/>
          <p:cNvPicPr>
            <a:picLocks noChangeAspect="1"/>
          </p:cNvPicPr>
          <p:nvPr/>
        </p:nvPicPr>
        <p:blipFill>
          <a:blip r:embed="rId7"/>
          <a:stretch>
            <a:fillRect/>
          </a:stretch>
        </p:blipFill>
        <p:spPr>
          <a:xfrm>
            <a:off x="8995224" y="3803763"/>
            <a:ext cx="2763822" cy="1047895"/>
          </a:xfrm>
          <a:prstGeom prst="rect">
            <a:avLst/>
          </a:prstGeom>
          <a:solidFill>
            <a:srgbClr val="CCECFF">
              <a:alpha val="50000"/>
            </a:srgbClr>
          </a:solidFill>
        </p:spPr>
      </p:pic>
      <p:pic>
        <p:nvPicPr>
          <p:cNvPr id="9" name="Picture 8"/>
          <p:cNvPicPr>
            <a:picLocks noChangeAspect="1"/>
          </p:cNvPicPr>
          <p:nvPr/>
        </p:nvPicPr>
        <p:blipFill>
          <a:blip r:embed="rId8"/>
          <a:stretch>
            <a:fillRect/>
          </a:stretch>
        </p:blipFill>
        <p:spPr>
          <a:xfrm>
            <a:off x="10559563" y="6212197"/>
            <a:ext cx="1623201" cy="602032"/>
          </a:xfrm>
          <a:prstGeom prst="rect">
            <a:avLst/>
          </a:prstGeom>
        </p:spPr>
      </p:pic>
    </p:spTree>
    <p:extLst>
      <p:ext uri="{BB962C8B-B14F-4D97-AF65-F5344CB8AC3E}">
        <p14:creationId xmlns:p14="http://schemas.microsoft.com/office/powerpoint/2010/main" val="2197703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Template-CopperBar">
  <a:themeElements>
    <a:clrScheme name="UNMCC - Bright">
      <a:dk1>
        <a:sysClr val="windowText" lastClr="000000"/>
      </a:dk1>
      <a:lt1>
        <a:sysClr val="window" lastClr="FFFFFF"/>
      </a:lt1>
      <a:dk2>
        <a:srgbClr val="763110"/>
      </a:dk2>
      <a:lt2>
        <a:srgbClr val="F7ECD3"/>
      </a:lt2>
      <a:accent1>
        <a:srgbClr val="224D8A"/>
      </a:accent1>
      <a:accent2>
        <a:srgbClr val="008D98"/>
      </a:accent2>
      <a:accent3>
        <a:srgbClr val="578342"/>
      </a:accent3>
      <a:accent4>
        <a:srgbClr val="83497C"/>
      </a:accent4>
      <a:accent5>
        <a:srgbClr val="1B717E"/>
      </a:accent5>
      <a:accent6>
        <a:srgbClr val="FFB946"/>
      </a:accent6>
      <a:hlink>
        <a:srgbClr val="325F90"/>
      </a:hlink>
      <a:folHlink>
        <a:srgbClr val="773B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15786</TotalTime>
  <Words>4432</Words>
  <Application>Microsoft Office PowerPoint</Application>
  <PresentationFormat>Widescreen</PresentationFormat>
  <Paragraphs>1068</Paragraphs>
  <Slides>51</Slides>
  <Notes>18</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51</vt:i4>
      </vt:variant>
    </vt:vector>
  </HeadingPairs>
  <TitlesOfParts>
    <vt:vector size="64" baseType="lpstr">
      <vt:lpstr>Mangal</vt:lpstr>
      <vt:lpstr>Rockwell Condensed</vt:lpstr>
      <vt:lpstr>Verdana</vt:lpstr>
      <vt:lpstr>Rockwell</vt:lpstr>
      <vt:lpstr>Cambria</vt:lpstr>
      <vt:lpstr>Arial Bold</vt:lpstr>
      <vt:lpstr>Calibri</vt:lpstr>
      <vt:lpstr>MS PGothic</vt:lpstr>
      <vt:lpstr>Wingdings</vt:lpstr>
      <vt:lpstr>Arial</vt:lpstr>
      <vt:lpstr>Times New Roman</vt:lpstr>
      <vt:lpstr>Wood Type</vt:lpstr>
      <vt:lpstr>Template-CopperBar</vt:lpstr>
      <vt:lpstr>the use of machine learning for target &amp; drug discovery</vt:lpstr>
      <vt:lpstr>Why Big Pharma and biotech are betting big on AI</vt:lpstr>
      <vt:lpstr>An increasing wave of AI users</vt:lpstr>
      <vt:lpstr>…Not everyone agrees</vt:lpstr>
      <vt:lpstr>AI vs Machine learning</vt:lpstr>
      <vt:lpstr>Components of IDG Consortium</vt:lpstr>
      <vt:lpstr>Target Development Level</vt:lpstr>
      <vt:lpstr>D-T Development Level 1</vt:lpstr>
      <vt:lpstr>D-T Development Level 2</vt:lpstr>
      <vt:lpstr>TDL vs Publications</vt:lpstr>
      <vt:lpstr>Antibodies vs Publications</vt:lpstr>
      <vt:lpstr>TDL: External Validation</vt:lpstr>
      <vt:lpstr>Take Home Message There is a Knowledge Deficit</vt:lpstr>
      <vt:lpstr>What do we know about diseases?</vt:lpstr>
      <vt:lpstr>protein-Disease associations are Complex</vt:lpstr>
      <vt:lpstr>Machine learning readiness: Pharos</vt:lpstr>
      <vt:lpstr>ML readiness: DrugCentral</vt:lpstr>
      <vt:lpstr>Protein knowledge graphs</vt:lpstr>
      <vt:lpstr>The Metapath approach</vt:lpstr>
      <vt:lpstr>Machine learning as precursor to AI</vt:lpstr>
      <vt:lpstr>METAPATH ALGORITHM WORKFLOW</vt:lpstr>
      <vt:lpstr>automated data aggregation for ML</vt:lpstr>
      <vt:lpstr>Wdd view of Alzheimer’s disease</vt:lpstr>
      <vt:lpstr>does infection cause Alzheimer’s?</vt:lpstr>
      <vt:lpstr>Alzheimer’s disease metapath Model</vt:lpstr>
      <vt:lpstr>Alzheimer’s Disease RF classifier:  variable importance Plot</vt:lpstr>
      <vt:lpstr>Alzheimer’s Disease ML Validation </vt:lpstr>
      <vt:lpstr>Schizophrenia metapath Model (Nature)</vt:lpstr>
      <vt:lpstr>metapath Model stability</vt:lpstr>
      <vt:lpstr>Schizophrenia metapath Model (literature)</vt:lpstr>
      <vt:lpstr>Schizophrenia disease classifier:  variable importance Plot x2</vt:lpstr>
      <vt:lpstr>Top geneS in Schizophrenia</vt:lpstr>
      <vt:lpstr>Disease metapath ML models (1)</vt:lpstr>
      <vt:lpstr>Take Home Message not all models are equal</vt:lpstr>
      <vt:lpstr>Disease metapath ML models (2)</vt:lpstr>
      <vt:lpstr>Note on T2DM model</vt:lpstr>
      <vt:lpstr>Type 2 diabetes mellitus classifier:  variable importance Plot x2</vt:lpstr>
      <vt:lpstr>Disease metapath ML models (3)</vt:lpstr>
      <vt:lpstr>Disease metapath ML models (4)</vt:lpstr>
      <vt:lpstr>Top predicted ovarian cancer gene: A2AR</vt:lpstr>
      <vt:lpstr>Top predicted genes in ovarian cancer</vt:lpstr>
      <vt:lpstr>Top genes in ovarian cancer</vt:lpstr>
      <vt:lpstr>Prostate cancer metapath Model</vt:lpstr>
      <vt:lpstr>MP leukocyte cell number:  variable importance PlotS</vt:lpstr>
      <vt:lpstr>MP heart &amp; CV models:  variable importance PlotS</vt:lpstr>
      <vt:lpstr>MP Sodium &amp; potassium levels:  variable importance PlotS</vt:lpstr>
      <vt:lpstr>AI &amp; Machine learning in target   and drug discovery</vt:lpstr>
      <vt:lpstr>Rare diseases: brief outlook</vt:lpstr>
      <vt:lpstr>Rare diseases – target associations</vt:lpstr>
      <vt:lpstr>Take Home Message  machine learning models are laying the foundations of AI in Drug discovery</vt:lpstr>
      <vt:lpstr>In the near future: drug discovery by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Informatics Update</dc:title>
  <dc:creator>gonzo</dc:creator>
  <cp:lastModifiedBy>15Z980-R</cp:lastModifiedBy>
  <cp:revision>627</cp:revision>
  <dcterms:created xsi:type="dcterms:W3CDTF">2016-09-29T11:17:13Z</dcterms:created>
  <dcterms:modified xsi:type="dcterms:W3CDTF">2019-01-23T11:23:41Z</dcterms:modified>
</cp:coreProperties>
</file>